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handoutMasterIdLst>
    <p:handoutMasterId r:id="rId33"/>
  </p:handoutMasterIdLst>
  <p:sldIdLst>
    <p:sldId id="256" r:id="rId2"/>
    <p:sldId id="257" r:id="rId3"/>
    <p:sldId id="273" r:id="rId4"/>
    <p:sldId id="274" r:id="rId5"/>
    <p:sldId id="275" r:id="rId6"/>
    <p:sldId id="276" r:id="rId7"/>
    <p:sldId id="277" r:id="rId8"/>
    <p:sldId id="285" r:id="rId9"/>
    <p:sldId id="286" r:id="rId10"/>
    <p:sldId id="287" r:id="rId11"/>
    <p:sldId id="289" r:id="rId12"/>
    <p:sldId id="290" r:id="rId13"/>
    <p:sldId id="291" r:id="rId14"/>
    <p:sldId id="292" r:id="rId15"/>
    <p:sldId id="279" r:id="rId16"/>
    <p:sldId id="280" r:id="rId17"/>
    <p:sldId id="281" r:id="rId18"/>
    <p:sldId id="282" r:id="rId19"/>
    <p:sldId id="283" r:id="rId20"/>
    <p:sldId id="284" r:id="rId21"/>
    <p:sldId id="293" r:id="rId22"/>
    <p:sldId id="294" r:id="rId23"/>
    <p:sldId id="296" r:id="rId24"/>
    <p:sldId id="298" r:id="rId25"/>
    <p:sldId id="299" r:id="rId26"/>
    <p:sldId id="300" r:id="rId27"/>
    <p:sldId id="301" r:id="rId28"/>
    <p:sldId id="302" r:id="rId29"/>
    <p:sldId id="303" r:id="rId30"/>
    <p:sldId id="30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5.gif"/></Relationships>
</file>

<file path=ppt/diagrams/_rels/drawing1.xml.rels><?xml version="1.0" encoding="UTF-8" standalone="yes"?>
<Relationships xmlns="http://schemas.openxmlformats.org/package/2006/relationships"><Relationship Id="rId1" Type="http://schemas.openxmlformats.org/officeDocument/2006/relationships/image" Target="../media/image5.gif"/></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D101E-FB5F-45EC-A3B3-52949CE47D43}" type="doc">
      <dgm:prSet loTypeId="urn:microsoft.com/office/officeart/2005/8/layout/radial2" loCatId="relationship" qsTypeId="urn:microsoft.com/office/officeart/2005/8/quickstyle/simple1" qsCatId="simple" csTypeId="urn:microsoft.com/office/officeart/2005/8/colors/colorful4" csCatId="colorful" phldr="1"/>
      <dgm:spPr/>
      <dgm:t>
        <a:bodyPr/>
        <a:lstStyle/>
        <a:p>
          <a:endParaRPr lang="en-US"/>
        </a:p>
      </dgm:t>
    </dgm:pt>
    <dgm:pt modelId="{3CF16B57-2208-4180-AB4E-9703907B0FFA}">
      <dgm:prSet phldrT="[Text]"/>
      <dgm:spPr/>
      <dgm:t>
        <a:bodyPr/>
        <a:lstStyle/>
        <a:p>
          <a:r>
            <a:rPr lang="en-US" dirty="0" smtClean="0"/>
            <a:t>Field Work</a:t>
          </a:r>
          <a:endParaRPr lang="en-US" dirty="0"/>
        </a:p>
      </dgm:t>
    </dgm:pt>
    <dgm:pt modelId="{EBA4C254-55B3-41A6-ACB6-3009DE64EFC3}" type="parTrans" cxnId="{45000B0A-BC78-47F6-B46D-6B5B1908A21F}">
      <dgm:prSet/>
      <dgm:spPr/>
      <dgm:t>
        <a:bodyPr/>
        <a:lstStyle/>
        <a:p>
          <a:endParaRPr lang="en-US"/>
        </a:p>
      </dgm:t>
    </dgm:pt>
    <dgm:pt modelId="{B48C5C64-06EB-4A7A-8D43-74D3964DE3F1}" type="sibTrans" cxnId="{45000B0A-BC78-47F6-B46D-6B5B1908A21F}">
      <dgm:prSet/>
      <dgm:spPr/>
      <dgm:t>
        <a:bodyPr/>
        <a:lstStyle/>
        <a:p>
          <a:endParaRPr lang="en-US"/>
        </a:p>
      </dgm:t>
    </dgm:pt>
    <dgm:pt modelId="{AF952554-B97E-4178-80D9-C4F1B39CEC55}">
      <dgm:prSet phldrT="[Text]"/>
      <dgm:spPr/>
      <dgm:t>
        <a:bodyPr/>
        <a:lstStyle/>
        <a:p>
          <a:r>
            <a:rPr lang="en-US" dirty="0" smtClean="0"/>
            <a:t>People</a:t>
          </a:r>
          <a:endParaRPr lang="en-US" dirty="0"/>
        </a:p>
      </dgm:t>
    </dgm:pt>
    <dgm:pt modelId="{1E529548-506A-43C7-BEF4-76B08FDAE6E3}" type="parTrans" cxnId="{C89B6B84-56B2-4268-9E16-39D5A5CA1C6F}">
      <dgm:prSet/>
      <dgm:spPr/>
      <dgm:t>
        <a:bodyPr/>
        <a:lstStyle/>
        <a:p>
          <a:endParaRPr lang="en-US"/>
        </a:p>
      </dgm:t>
    </dgm:pt>
    <dgm:pt modelId="{380EA1FC-FA26-4F7A-BE41-2AA59576B709}" type="sibTrans" cxnId="{C89B6B84-56B2-4268-9E16-39D5A5CA1C6F}">
      <dgm:prSet/>
      <dgm:spPr/>
      <dgm:t>
        <a:bodyPr/>
        <a:lstStyle/>
        <a:p>
          <a:endParaRPr lang="en-US"/>
        </a:p>
      </dgm:t>
    </dgm:pt>
    <dgm:pt modelId="{00C3A186-A534-46AB-A980-B7AFC4AD38EC}">
      <dgm:prSet phldrT="[Text]"/>
      <dgm:spPr/>
      <dgm:t>
        <a:bodyPr/>
        <a:lstStyle/>
        <a:p>
          <a:r>
            <a:rPr lang="en-US" dirty="0" smtClean="0"/>
            <a:t>Places</a:t>
          </a:r>
          <a:endParaRPr lang="en-US" dirty="0"/>
        </a:p>
      </dgm:t>
    </dgm:pt>
    <dgm:pt modelId="{FAEB1B6D-CD5C-4A07-8168-881EE93B38A4}" type="parTrans" cxnId="{A46ADD18-F73B-49BD-A9A2-4CD4F44EDD9C}">
      <dgm:prSet/>
      <dgm:spPr/>
      <dgm:t>
        <a:bodyPr/>
        <a:lstStyle/>
        <a:p>
          <a:endParaRPr lang="en-US"/>
        </a:p>
      </dgm:t>
    </dgm:pt>
    <dgm:pt modelId="{E0D87E04-4F86-41E6-B766-43E93B7C1224}" type="sibTrans" cxnId="{A46ADD18-F73B-49BD-A9A2-4CD4F44EDD9C}">
      <dgm:prSet/>
      <dgm:spPr/>
      <dgm:t>
        <a:bodyPr/>
        <a:lstStyle/>
        <a:p>
          <a:endParaRPr lang="en-US"/>
        </a:p>
      </dgm:t>
    </dgm:pt>
    <dgm:pt modelId="{8F6D5E86-C325-4D17-9E3C-71B33497223D}">
      <dgm:prSet phldrT="[Text]"/>
      <dgm:spPr/>
      <dgm:t>
        <a:bodyPr/>
        <a:lstStyle/>
        <a:p>
          <a:r>
            <a:rPr lang="en-US" dirty="0" smtClean="0"/>
            <a:t>Text</a:t>
          </a:r>
          <a:endParaRPr lang="en-US" dirty="0"/>
        </a:p>
      </dgm:t>
    </dgm:pt>
    <dgm:pt modelId="{D47BAF33-8960-4D41-88C6-5380565CE8A1}" type="parTrans" cxnId="{3EBDFEB3-E964-4A5F-8C2A-EFBC423C071A}">
      <dgm:prSet/>
      <dgm:spPr/>
      <dgm:t>
        <a:bodyPr/>
        <a:lstStyle/>
        <a:p>
          <a:endParaRPr lang="en-US"/>
        </a:p>
      </dgm:t>
    </dgm:pt>
    <dgm:pt modelId="{3BED59A8-D4F6-4CCF-A932-22E24E6BFC36}" type="sibTrans" cxnId="{3EBDFEB3-E964-4A5F-8C2A-EFBC423C071A}">
      <dgm:prSet/>
      <dgm:spPr/>
      <dgm:t>
        <a:bodyPr/>
        <a:lstStyle/>
        <a:p>
          <a:endParaRPr lang="en-US"/>
        </a:p>
      </dgm:t>
    </dgm:pt>
    <dgm:pt modelId="{4F79998F-21F9-4820-B02D-E35328204347}">
      <dgm:prSet phldrT="[Text]"/>
      <dgm:spPr/>
      <dgm:t>
        <a:bodyPr/>
        <a:lstStyle/>
        <a:p>
          <a:r>
            <a:rPr lang="en-US" dirty="0" smtClean="0"/>
            <a:t>Books</a:t>
          </a:r>
          <a:endParaRPr lang="en-US" dirty="0"/>
        </a:p>
      </dgm:t>
    </dgm:pt>
    <dgm:pt modelId="{AAB00E69-2971-4258-8F00-98E869D6D991}" type="parTrans" cxnId="{E7F3D263-7E7B-4AB9-BBAC-AE02E23B3125}">
      <dgm:prSet/>
      <dgm:spPr/>
      <dgm:t>
        <a:bodyPr/>
        <a:lstStyle/>
        <a:p>
          <a:endParaRPr lang="en-US"/>
        </a:p>
      </dgm:t>
    </dgm:pt>
    <dgm:pt modelId="{3289DDCC-348C-47D8-8562-B77ACEDBB1D6}" type="sibTrans" cxnId="{E7F3D263-7E7B-4AB9-BBAC-AE02E23B3125}">
      <dgm:prSet/>
      <dgm:spPr/>
      <dgm:t>
        <a:bodyPr/>
        <a:lstStyle/>
        <a:p>
          <a:endParaRPr lang="en-US"/>
        </a:p>
      </dgm:t>
    </dgm:pt>
    <dgm:pt modelId="{353348CB-BEFE-4A0B-B0C8-C4329F7BB65A}">
      <dgm:prSet phldrT="[Text]"/>
      <dgm:spPr/>
      <dgm:t>
        <a:bodyPr/>
        <a:lstStyle/>
        <a:p>
          <a:r>
            <a:rPr lang="en-US" dirty="0" smtClean="0"/>
            <a:t>Magazines</a:t>
          </a:r>
          <a:endParaRPr lang="en-US" dirty="0"/>
        </a:p>
      </dgm:t>
    </dgm:pt>
    <dgm:pt modelId="{9C206694-DB88-4040-A327-D29F1BB12DFC}" type="parTrans" cxnId="{41F60762-65D9-4209-97FD-09D7CB1E7D5C}">
      <dgm:prSet/>
      <dgm:spPr/>
      <dgm:t>
        <a:bodyPr/>
        <a:lstStyle/>
        <a:p>
          <a:endParaRPr lang="en-US"/>
        </a:p>
      </dgm:t>
    </dgm:pt>
    <dgm:pt modelId="{026B0E9C-ABC5-47C4-8490-59577911DB86}" type="sibTrans" cxnId="{41F60762-65D9-4209-97FD-09D7CB1E7D5C}">
      <dgm:prSet/>
      <dgm:spPr/>
      <dgm:t>
        <a:bodyPr/>
        <a:lstStyle/>
        <a:p>
          <a:endParaRPr lang="en-US"/>
        </a:p>
      </dgm:t>
    </dgm:pt>
    <dgm:pt modelId="{1CED717A-153F-4462-8C28-3C2C48FB0686}">
      <dgm:prSet phldrT="[Text]"/>
      <dgm:spPr/>
      <dgm:t>
        <a:bodyPr/>
        <a:lstStyle/>
        <a:p>
          <a:r>
            <a:rPr lang="en-US" dirty="0" smtClean="0"/>
            <a:t>Media</a:t>
          </a:r>
          <a:endParaRPr lang="en-US" dirty="0"/>
        </a:p>
      </dgm:t>
    </dgm:pt>
    <dgm:pt modelId="{6701404B-50EE-4C3F-AF99-D170C05D844F}" type="parTrans" cxnId="{71D5CD59-5565-4BA2-8F8C-F8C261F6F2C3}">
      <dgm:prSet/>
      <dgm:spPr/>
      <dgm:t>
        <a:bodyPr/>
        <a:lstStyle/>
        <a:p>
          <a:endParaRPr lang="en-US"/>
        </a:p>
      </dgm:t>
    </dgm:pt>
    <dgm:pt modelId="{D85B971B-8EDB-46C2-92CD-3942E9ECE25F}" type="sibTrans" cxnId="{71D5CD59-5565-4BA2-8F8C-F8C261F6F2C3}">
      <dgm:prSet/>
      <dgm:spPr/>
      <dgm:t>
        <a:bodyPr/>
        <a:lstStyle/>
        <a:p>
          <a:endParaRPr lang="en-US"/>
        </a:p>
      </dgm:t>
    </dgm:pt>
    <dgm:pt modelId="{3E63AB49-74BF-46B2-8C0D-DC6203581274}">
      <dgm:prSet phldrT="[Text]"/>
      <dgm:spPr/>
      <dgm:t>
        <a:bodyPr/>
        <a:lstStyle/>
        <a:p>
          <a:r>
            <a:rPr lang="en-US" dirty="0" smtClean="0"/>
            <a:t>Internet</a:t>
          </a:r>
          <a:endParaRPr lang="en-US" dirty="0"/>
        </a:p>
      </dgm:t>
    </dgm:pt>
    <dgm:pt modelId="{7EB5A0AA-6042-4EAF-AB10-54B03F4F67B5}" type="parTrans" cxnId="{269BACFF-9FAD-4042-8EA7-31C4191122D6}">
      <dgm:prSet/>
      <dgm:spPr/>
      <dgm:t>
        <a:bodyPr/>
        <a:lstStyle/>
        <a:p>
          <a:endParaRPr lang="en-US"/>
        </a:p>
      </dgm:t>
    </dgm:pt>
    <dgm:pt modelId="{4B24F8E1-F24A-43D4-A7F7-C9C9FE164760}" type="sibTrans" cxnId="{269BACFF-9FAD-4042-8EA7-31C4191122D6}">
      <dgm:prSet/>
      <dgm:spPr/>
      <dgm:t>
        <a:bodyPr/>
        <a:lstStyle/>
        <a:p>
          <a:endParaRPr lang="en-US"/>
        </a:p>
      </dgm:t>
    </dgm:pt>
    <dgm:pt modelId="{BF78B07C-A642-450B-8CB1-E7C0BECAF4EA}">
      <dgm:prSet phldrT="[Text]"/>
      <dgm:spPr/>
      <dgm:t>
        <a:bodyPr/>
        <a:lstStyle/>
        <a:p>
          <a:r>
            <a:rPr lang="en-US" dirty="0" smtClean="0"/>
            <a:t>Television</a:t>
          </a:r>
          <a:endParaRPr lang="en-US" dirty="0"/>
        </a:p>
      </dgm:t>
    </dgm:pt>
    <dgm:pt modelId="{0B459394-8F57-4B73-883B-4FACAD2C96FE}" type="parTrans" cxnId="{909E3C55-DB84-46EB-AEC7-061DFBBD7C4D}">
      <dgm:prSet/>
      <dgm:spPr/>
      <dgm:t>
        <a:bodyPr/>
        <a:lstStyle/>
        <a:p>
          <a:endParaRPr lang="en-US"/>
        </a:p>
      </dgm:t>
    </dgm:pt>
    <dgm:pt modelId="{431EFF97-0F66-418E-8478-15AA4891079A}" type="sibTrans" cxnId="{909E3C55-DB84-46EB-AEC7-061DFBBD7C4D}">
      <dgm:prSet/>
      <dgm:spPr/>
      <dgm:t>
        <a:bodyPr/>
        <a:lstStyle/>
        <a:p>
          <a:endParaRPr lang="en-US"/>
        </a:p>
      </dgm:t>
    </dgm:pt>
    <dgm:pt modelId="{EA6917E6-3D32-4DA9-AF55-2EFE8A24D7CF}">
      <dgm:prSet phldrT="[Text]"/>
      <dgm:spPr/>
      <dgm:t>
        <a:bodyPr/>
        <a:lstStyle/>
        <a:p>
          <a:r>
            <a:rPr lang="en-US" dirty="0" smtClean="0"/>
            <a:t>Brochures</a:t>
          </a:r>
          <a:endParaRPr lang="en-US" dirty="0"/>
        </a:p>
      </dgm:t>
    </dgm:pt>
    <dgm:pt modelId="{8B57358E-871D-426A-811A-C05CA473FA8C}" type="parTrans" cxnId="{AB2ADB9B-3C8D-433F-8AC9-6A4739B86A40}">
      <dgm:prSet/>
      <dgm:spPr/>
      <dgm:t>
        <a:bodyPr/>
        <a:lstStyle/>
        <a:p>
          <a:endParaRPr lang="en-US"/>
        </a:p>
      </dgm:t>
    </dgm:pt>
    <dgm:pt modelId="{21DBC482-E774-4804-A75E-0619F39D15F9}" type="sibTrans" cxnId="{AB2ADB9B-3C8D-433F-8AC9-6A4739B86A40}">
      <dgm:prSet/>
      <dgm:spPr/>
      <dgm:t>
        <a:bodyPr/>
        <a:lstStyle/>
        <a:p>
          <a:endParaRPr lang="en-US"/>
        </a:p>
      </dgm:t>
    </dgm:pt>
    <dgm:pt modelId="{42B6BFD7-BB2E-41FA-BF20-DF30CB7BA842}">
      <dgm:prSet phldrT="[Text]"/>
      <dgm:spPr/>
      <dgm:t>
        <a:bodyPr/>
        <a:lstStyle/>
        <a:p>
          <a:r>
            <a:rPr lang="en-US" dirty="0" smtClean="0"/>
            <a:t>Newspapers</a:t>
          </a:r>
          <a:endParaRPr lang="en-US" dirty="0"/>
        </a:p>
      </dgm:t>
    </dgm:pt>
    <dgm:pt modelId="{88C2840E-A7F4-46F3-8163-F48E438BDB24}" type="parTrans" cxnId="{549EC860-0EC4-49DB-BC90-B69208740E17}">
      <dgm:prSet/>
      <dgm:spPr/>
      <dgm:t>
        <a:bodyPr/>
        <a:lstStyle/>
        <a:p>
          <a:endParaRPr lang="en-US"/>
        </a:p>
      </dgm:t>
    </dgm:pt>
    <dgm:pt modelId="{8CA0F246-D1FE-4436-9245-E832EF0A6995}" type="sibTrans" cxnId="{549EC860-0EC4-49DB-BC90-B69208740E17}">
      <dgm:prSet/>
      <dgm:spPr/>
      <dgm:t>
        <a:bodyPr/>
        <a:lstStyle/>
        <a:p>
          <a:endParaRPr lang="en-US"/>
        </a:p>
      </dgm:t>
    </dgm:pt>
    <dgm:pt modelId="{6A979446-32EE-44EF-A4A9-EDD0C2E4A758}">
      <dgm:prSet phldrT="[Text]"/>
      <dgm:spPr/>
      <dgm:t>
        <a:bodyPr/>
        <a:lstStyle/>
        <a:p>
          <a:r>
            <a:rPr lang="en-US" dirty="0" smtClean="0"/>
            <a:t>Radio</a:t>
          </a:r>
          <a:endParaRPr lang="en-US" dirty="0"/>
        </a:p>
      </dgm:t>
    </dgm:pt>
    <dgm:pt modelId="{5D2EAB31-D59B-4E34-B4B6-F6031AB3545E}" type="parTrans" cxnId="{C605E9B3-6473-450B-975A-E92D23D46C17}">
      <dgm:prSet/>
      <dgm:spPr/>
      <dgm:t>
        <a:bodyPr/>
        <a:lstStyle/>
        <a:p>
          <a:endParaRPr lang="en-US"/>
        </a:p>
      </dgm:t>
    </dgm:pt>
    <dgm:pt modelId="{C69AA1EB-C34E-48D8-B39B-6AA169CDB134}" type="sibTrans" cxnId="{C605E9B3-6473-450B-975A-E92D23D46C17}">
      <dgm:prSet/>
      <dgm:spPr/>
      <dgm:t>
        <a:bodyPr/>
        <a:lstStyle/>
        <a:p>
          <a:endParaRPr lang="en-US"/>
        </a:p>
      </dgm:t>
    </dgm:pt>
    <dgm:pt modelId="{3AEAEE69-8C89-4DE9-84C3-3CDC479EB85C}">
      <dgm:prSet phldrT="[Text]"/>
      <dgm:spPr/>
      <dgm:t>
        <a:bodyPr/>
        <a:lstStyle/>
        <a:p>
          <a:r>
            <a:rPr lang="en-US" dirty="0" smtClean="0"/>
            <a:t>Movies</a:t>
          </a:r>
          <a:endParaRPr lang="en-US" dirty="0"/>
        </a:p>
      </dgm:t>
    </dgm:pt>
    <dgm:pt modelId="{AD6C6130-62E7-4BEE-B381-481E774FAF3E}" type="parTrans" cxnId="{29601A89-110A-4794-9E54-EE2265E34456}">
      <dgm:prSet/>
      <dgm:spPr/>
      <dgm:t>
        <a:bodyPr/>
        <a:lstStyle/>
        <a:p>
          <a:endParaRPr lang="en-US"/>
        </a:p>
      </dgm:t>
    </dgm:pt>
    <dgm:pt modelId="{8DCC99B0-33E5-4E84-83F0-1A652A0C31F4}" type="sibTrans" cxnId="{29601A89-110A-4794-9E54-EE2265E34456}">
      <dgm:prSet/>
      <dgm:spPr/>
      <dgm:t>
        <a:bodyPr/>
        <a:lstStyle/>
        <a:p>
          <a:endParaRPr lang="en-US"/>
        </a:p>
      </dgm:t>
    </dgm:pt>
    <dgm:pt modelId="{7FBFA821-BF25-43F0-A64B-E50DAF465C16}" type="pres">
      <dgm:prSet presAssocID="{650D101E-FB5F-45EC-A3B3-52949CE47D43}" presName="composite" presStyleCnt="0">
        <dgm:presLayoutVars>
          <dgm:chMax val="5"/>
          <dgm:dir/>
          <dgm:animLvl val="ctr"/>
          <dgm:resizeHandles val="exact"/>
        </dgm:presLayoutVars>
      </dgm:prSet>
      <dgm:spPr/>
      <dgm:t>
        <a:bodyPr/>
        <a:lstStyle/>
        <a:p>
          <a:endParaRPr lang="en-US"/>
        </a:p>
      </dgm:t>
    </dgm:pt>
    <dgm:pt modelId="{8C270541-A53A-4887-99C6-8070B6814001}" type="pres">
      <dgm:prSet presAssocID="{650D101E-FB5F-45EC-A3B3-52949CE47D43}" presName="cycle" presStyleCnt="0"/>
      <dgm:spPr/>
      <dgm:t>
        <a:bodyPr/>
        <a:lstStyle/>
        <a:p>
          <a:endParaRPr lang="en-US"/>
        </a:p>
      </dgm:t>
    </dgm:pt>
    <dgm:pt modelId="{866DB9A5-6788-4BF7-BB72-B72EB9E406C4}" type="pres">
      <dgm:prSet presAssocID="{650D101E-FB5F-45EC-A3B3-52949CE47D43}" presName="centerShape" presStyleCnt="0"/>
      <dgm:spPr/>
      <dgm:t>
        <a:bodyPr/>
        <a:lstStyle/>
        <a:p>
          <a:endParaRPr lang="en-US"/>
        </a:p>
      </dgm:t>
    </dgm:pt>
    <dgm:pt modelId="{58A78E2E-9755-4F22-8C18-7746445115AA}" type="pres">
      <dgm:prSet presAssocID="{650D101E-FB5F-45EC-A3B3-52949CE47D43}" presName="connSite" presStyleLbl="node1" presStyleIdx="0" presStyleCnt="4"/>
      <dgm:spPr/>
      <dgm:t>
        <a:bodyPr/>
        <a:lstStyle/>
        <a:p>
          <a:endParaRPr lang="en-US"/>
        </a:p>
      </dgm:t>
    </dgm:pt>
    <dgm:pt modelId="{62555968-3B9C-46BE-AD41-7AE4C09FE37A}" type="pres">
      <dgm:prSet presAssocID="{650D101E-FB5F-45EC-A3B3-52949CE47D43}" presName="visible" presStyleLbl="node1" presStyleIdx="0" presStyleCnt="4"/>
      <dgm:spPr>
        <a:blipFill rotWithShape="0">
          <a:blip xmlns:r="http://schemas.openxmlformats.org/officeDocument/2006/relationships" r:embed="rId1"/>
          <a:stretch>
            <a:fillRect/>
          </a:stretch>
        </a:blipFill>
      </dgm:spPr>
      <dgm:t>
        <a:bodyPr/>
        <a:lstStyle/>
        <a:p>
          <a:endParaRPr lang="en-US"/>
        </a:p>
      </dgm:t>
    </dgm:pt>
    <dgm:pt modelId="{EB1A46F7-27D9-4929-8814-38286BFF797B}" type="pres">
      <dgm:prSet presAssocID="{EBA4C254-55B3-41A6-ACB6-3009DE64EFC3}" presName="Name25" presStyleLbl="parChTrans1D1" presStyleIdx="0" presStyleCnt="3"/>
      <dgm:spPr/>
      <dgm:t>
        <a:bodyPr/>
        <a:lstStyle/>
        <a:p>
          <a:endParaRPr lang="en-US"/>
        </a:p>
      </dgm:t>
    </dgm:pt>
    <dgm:pt modelId="{43F4D266-587F-4BFE-B377-6B5E49275F95}" type="pres">
      <dgm:prSet presAssocID="{3CF16B57-2208-4180-AB4E-9703907B0FFA}" presName="node" presStyleCnt="0"/>
      <dgm:spPr/>
      <dgm:t>
        <a:bodyPr/>
        <a:lstStyle/>
        <a:p>
          <a:endParaRPr lang="en-US"/>
        </a:p>
      </dgm:t>
    </dgm:pt>
    <dgm:pt modelId="{C9FD59A2-EEC3-403A-9E0B-F8FB0D6C8AA1}" type="pres">
      <dgm:prSet presAssocID="{3CF16B57-2208-4180-AB4E-9703907B0FFA}" presName="parentNode" presStyleLbl="node1" presStyleIdx="1" presStyleCnt="4" custLinFactNeighborX="1168" custLinFactNeighborY="-44">
        <dgm:presLayoutVars>
          <dgm:chMax val="1"/>
          <dgm:bulletEnabled val="1"/>
        </dgm:presLayoutVars>
      </dgm:prSet>
      <dgm:spPr/>
      <dgm:t>
        <a:bodyPr/>
        <a:lstStyle/>
        <a:p>
          <a:endParaRPr lang="en-US"/>
        </a:p>
      </dgm:t>
    </dgm:pt>
    <dgm:pt modelId="{868B4CB8-E425-434B-A4FE-5F8DFFEB1384}" type="pres">
      <dgm:prSet presAssocID="{3CF16B57-2208-4180-AB4E-9703907B0FFA}" presName="childNode" presStyleLbl="revTx" presStyleIdx="0" presStyleCnt="3">
        <dgm:presLayoutVars>
          <dgm:bulletEnabled val="1"/>
        </dgm:presLayoutVars>
      </dgm:prSet>
      <dgm:spPr/>
      <dgm:t>
        <a:bodyPr/>
        <a:lstStyle/>
        <a:p>
          <a:endParaRPr lang="en-US"/>
        </a:p>
      </dgm:t>
    </dgm:pt>
    <dgm:pt modelId="{19299308-47BB-4B3A-81E2-B02A2CFCDC0D}" type="pres">
      <dgm:prSet presAssocID="{D47BAF33-8960-4D41-88C6-5380565CE8A1}" presName="Name25" presStyleLbl="parChTrans1D1" presStyleIdx="1" presStyleCnt="3"/>
      <dgm:spPr/>
      <dgm:t>
        <a:bodyPr/>
        <a:lstStyle/>
        <a:p>
          <a:endParaRPr lang="en-US"/>
        </a:p>
      </dgm:t>
    </dgm:pt>
    <dgm:pt modelId="{81B99955-73ED-4795-8C89-13796BB3F284}" type="pres">
      <dgm:prSet presAssocID="{8F6D5E86-C325-4D17-9E3C-71B33497223D}" presName="node" presStyleCnt="0"/>
      <dgm:spPr/>
      <dgm:t>
        <a:bodyPr/>
        <a:lstStyle/>
        <a:p>
          <a:endParaRPr lang="en-US"/>
        </a:p>
      </dgm:t>
    </dgm:pt>
    <dgm:pt modelId="{122E03AE-02B2-4187-BBAD-1B965746751D}" type="pres">
      <dgm:prSet presAssocID="{8F6D5E86-C325-4D17-9E3C-71B33497223D}" presName="parentNode" presStyleLbl="node1" presStyleIdx="2" presStyleCnt="4">
        <dgm:presLayoutVars>
          <dgm:chMax val="1"/>
          <dgm:bulletEnabled val="1"/>
        </dgm:presLayoutVars>
      </dgm:prSet>
      <dgm:spPr/>
      <dgm:t>
        <a:bodyPr/>
        <a:lstStyle/>
        <a:p>
          <a:endParaRPr lang="en-US"/>
        </a:p>
      </dgm:t>
    </dgm:pt>
    <dgm:pt modelId="{450ADFF4-A224-4A5F-B176-2E85E8FE52C8}" type="pres">
      <dgm:prSet presAssocID="{8F6D5E86-C325-4D17-9E3C-71B33497223D}" presName="childNode" presStyleLbl="revTx" presStyleIdx="1" presStyleCnt="3">
        <dgm:presLayoutVars>
          <dgm:bulletEnabled val="1"/>
        </dgm:presLayoutVars>
      </dgm:prSet>
      <dgm:spPr/>
      <dgm:t>
        <a:bodyPr/>
        <a:lstStyle/>
        <a:p>
          <a:endParaRPr lang="en-US"/>
        </a:p>
      </dgm:t>
    </dgm:pt>
    <dgm:pt modelId="{F5747A98-7BE1-4617-9DA6-9338ADF7AEE5}" type="pres">
      <dgm:prSet presAssocID="{6701404B-50EE-4C3F-AF99-D170C05D844F}" presName="Name25" presStyleLbl="parChTrans1D1" presStyleIdx="2" presStyleCnt="3"/>
      <dgm:spPr/>
      <dgm:t>
        <a:bodyPr/>
        <a:lstStyle/>
        <a:p>
          <a:endParaRPr lang="en-US"/>
        </a:p>
      </dgm:t>
    </dgm:pt>
    <dgm:pt modelId="{8DF93A87-51FC-482A-8B74-FC5841BB6D73}" type="pres">
      <dgm:prSet presAssocID="{1CED717A-153F-4462-8C28-3C2C48FB0686}" presName="node" presStyleCnt="0"/>
      <dgm:spPr/>
      <dgm:t>
        <a:bodyPr/>
        <a:lstStyle/>
        <a:p>
          <a:endParaRPr lang="en-US"/>
        </a:p>
      </dgm:t>
    </dgm:pt>
    <dgm:pt modelId="{E9F4939E-E048-4493-8708-7D978A165899}" type="pres">
      <dgm:prSet presAssocID="{1CED717A-153F-4462-8C28-3C2C48FB0686}" presName="parentNode" presStyleLbl="node1" presStyleIdx="3" presStyleCnt="4">
        <dgm:presLayoutVars>
          <dgm:chMax val="1"/>
          <dgm:bulletEnabled val="1"/>
        </dgm:presLayoutVars>
      </dgm:prSet>
      <dgm:spPr/>
      <dgm:t>
        <a:bodyPr/>
        <a:lstStyle/>
        <a:p>
          <a:endParaRPr lang="en-US"/>
        </a:p>
      </dgm:t>
    </dgm:pt>
    <dgm:pt modelId="{40AD54D9-822D-491B-97E9-4E2AE5F00FCD}" type="pres">
      <dgm:prSet presAssocID="{1CED717A-153F-4462-8C28-3C2C48FB0686}" presName="childNode" presStyleLbl="revTx" presStyleIdx="2" presStyleCnt="3">
        <dgm:presLayoutVars>
          <dgm:bulletEnabled val="1"/>
        </dgm:presLayoutVars>
      </dgm:prSet>
      <dgm:spPr/>
      <dgm:t>
        <a:bodyPr/>
        <a:lstStyle/>
        <a:p>
          <a:endParaRPr lang="en-US"/>
        </a:p>
      </dgm:t>
    </dgm:pt>
  </dgm:ptLst>
  <dgm:cxnLst>
    <dgm:cxn modelId="{C89B6B84-56B2-4268-9E16-39D5A5CA1C6F}" srcId="{3CF16B57-2208-4180-AB4E-9703907B0FFA}" destId="{AF952554-B97E-4178-80D9-C4F1B39CEC55}" srcOrd="0" destOrd="0" parTransId="{1E529548-506A-43C7-BEF4-76B08FDAE6E3}" sibTransId="{380EA1FC-FA26-4F7A-BE41-2AA59576B709}"/>
    <dgm:cxn modelId="{269BACFF-9FAD-4042-8EA7-31C4191122D6}" srcId="{1CED717A-153F-4462-8C28-3C2C48FB0686}" destId="{3E63AB49-74BF-46B2-8C0D-DC6203581274}" srcOrd="0" destOrd="0" parTransId="{7EB5A0AA-6042-4EAF-AB10-54B03F4F67B5}" sibTransId="{4B24F8E1-F24A-43D4-A7F7-C9C9FE164760}"/>
    <dgm:cxn modelId="{787F5E39-3B81-4A4D-BA07-1127A849F2C0}" type="presOf" srcId="{3CF16B57-2208-4180-AB4E-9703907B0FFA}" destId="{C9FD59A2-EEC3-403A-9E0B-F8FB0D6C8AA1}" srcOrd="0" destOrd="0" presId="urn:microsoft.com/office/officeart/2005/8/layout/radial2"/>
    <dgm:cxn modelId="{AB2ADB9B-3C8D-433F-8AC9-6A4739B86A40}" srcId="{8F6D5E86-C325-4D17-9E3C-71B33497223D}" destId="{EA6917E6-3D32-4DA9-AF55-2EFE8A24D7CF}" srcOrd="2" destOrd="0" parTransId="{8B57358E-871D-426A-811A-C05CA473FA8C}" sibTransId="{21DBC482-E774-4804-A75E-0619F39D15F9}"/>
    <dgm:cxn modelId="{B5430056-7F08-421B-9C55-A0E601CA6A58}" type="presOf" srcId="{00C3A186-A534-46AB-A980-B7AFC4AD38EC}" destId="{868B4CB8-E425-434B-A4FE-5F8DFFEB1384}" srcOrd="0" destOrd="1" presId="urn:microsoft.com/office/officeart/2005/8/layout/radial2"/>
    <dgm:cxn modelId="{6D061D36-9B44-425E-8D51-C469AFB63306}" type="presOf" srcId="{D47BAF33-8960-4D41-88C6-5380565CE8A1}" destId="{19299308-47BB-4B3A-81E2-B02A2CFCDC0D}" srcOrd="0" destOrd="0" presId="urn:microsoft.com/office/officeart/2005/8/layout/radial2"/>
    <dgm:cxn modelId="{E84B9F40-8414-4DDE-BC83-90C33273E391}" type="presOf" srcId="{EBA4C254-55B3-41A6-ACB6-3009DE64EFC3}" destId="{EB1A46F7-27D9-4929-8814-38286BFF797B}" srcOrd="0" destOrd="0" presId="urn:microsoft.com/office/officeart/2005/8/layout/radial2"/>
    <dgm:cxn modelId="{06DF292E-1A78-4187-B11B-77FAD5BE10D6}" type="presOf" srcId="{8F6D5E86-C325-4D17-9E3C-71B33497223D}" destId="{122E03AE-02B2-4187-BBAD-1B965746751D}" srcOrd="0" destOrd="0" presId="urn:microsoft.com/office/officeart/2005/8/layout/radial2"/>
    <dgm:cxn modelId="{71D5CD59-5565-4BA2-8F8C-F8C261F6F2C3}" srcId="{650D101E-FB5F-45EC-A3B3-52949CE47D43}" destId="{1CED717A-153F-4462-8C28-3C2C48FB0686}" srcOrd="2" destOrd="0" parTransId="{6701404B-50EE-4C3F-AF99-D170C05D844F}" sibTransId="{D85B971B-8EDB-46C2-92CD-3942E9ECE25F}"/>
    <dgm:cxn modelId="{F597C510-947D-4424-80E3-86A704E6F5A8}" type="presOf" srcId="{6A979446-32EE-44EF-A4A9-EDD0C2E4A758}" destId="{40AD54D9-822D-491B-97E9-4E2AE5F00FCD}" srcOrd="0" destOrd="2" presId="urn:microsoft.com/office/officeart/2005/8/layout/radial2"/>
    <dgm:cxn modelId="{A46ADD18-F73B-49BD-A9A2-4CD4F44EDD9C}" srcId="{3CF16B57-2208-4180-AB4E-9703907B0FFA}" destId="{00C3A186-A534-46AB-A980-B7AFC4AD38EC}" srcOrd="1" destOrd="0" parTransId="{FAEB1B6D-CD5C-4A07-8168-881EE93B38A4}" sibTransId="{E0D87E04-4F86-41E6-B766-43E93B7C1224}"/>
    <dgm:cxn modelId="{3EBDFEB3-E964-4A5F-8C2A-EFBC423C071A}" srcId="{650D101E-FB5F-45EC-A3B3-52949CE47D43}" destId="{8F6D5E86-C325-4D17-9E3C-71B33497223D}" srcOrd="1" destOrd="0" parTransId="{D47BAF33-8960-4D41-88C6-5380565CE8A1}" sibTransId="{3BED59A8-D4F6-4CCF-A932-22E24E6BFC36}"/>
    <dgm:cxn modelId="{29601A89-110A-4794-9E54-EE2265E34456}" srcId="{1CED717A-153F-4462-8C28-3C2C48FB0686}" destId="{3AEAEE69-8C89-4DE9-84C3-3CDC479EB85C}" srcOrd="3" destOrd="0" parTransId="{AD6C6130-62E7-4BEE-B381-481E774FAF3E}" sibTransId="{8DCC99B0-33E5-4E84-83F0-1A652A0C31F4}"/>
    <dgm:cxn modelId="{10DA1AB4-4F4F-4BBF-8641-F171100A4769}" type="presOf" srcId="{1CED717A-153F-4462-8C28-3C2C48FB0686}" destId="{E9F4939E-E048-4493-8708-7D978A165899}" srcOrd="0" destOrd="0" presId="urn:microsoft.com/office/officeart/2005/8/layout/radial2"/>
    <dgm:cxn modelId="{E7F3D263-7E7B-4AB9-BBAC-AE02E23B3125}" srcId="{8F6D5E86-C325-4D17-9E3C-71B33497223D}" destId="{4F79998F-21F9-4820-B02D-E35328204347}" srcOrd="0" destOrd="0" parTransId="{AAB00E69-2971-4258-8F00-98E869D6D991}" sibTransId="{3289DDCC-348C-47D8-8562-B77ACEDBB1D6}"/>
    <dgm:cxn modelId="{C605E9B3-6473-450B-975A-E92D23D46C17}" srcId="{1CED717A-153F-4462-8C28-3C2C48FB0686}" destId="{6A979446-32EE-44EF-A4A9-EDD0C2E4A758}" srcOrd="2" destOrd="0" parTransId="{5D2EAB31-D59B-4E34-B4B6-F6031AB3545E}" sibTransId="{C69AA1EB-C34E-48D8-B39B-6AA169CDB134}"/>
    <dgm:cxn modelId="{A576244C-DF20-433E-8268-06EBC87DB4F6}" type="presOf" srcId="{3E63AB49-74BF-46B2-8C0D-DC6203581274}" destId="{40AD54D9-822D-491B-97E9-4E2AE5F00FCD}" srcOrd="0" destOrd="0" presId="urn:microsoft.com/office/officeart/2005/8/layout/radial2"/>
    <dgm:cxn modelId="{909E3C55-DB84-46EB-AEC7-061DFBBD7C4D}" srcId="{1CED717A-153F-4462-8C28-3C2C48FB0686}" destId="{BF78B07C-A642-450B-8CB1-E7C0BECAF4EA}" srcOrd="1" destOrd="0" parTransId="{0B459394-8F57-4B73-883B-4FACAD2C96FE}" sibTransId="{431EFF97-0F66-418E-8478-15AA4891079A}"/>
    <dgm:cxn modelId="{41F60762-65D9-4209-97FD-09D7CB1E7D5C}" srcId="{8F6D5E86-C325-4D17-9E3C-71B33497223D}" destId="{353348CB-BEFE-4A0B-B0C8-C4329F7BB65A}" srcOrd="1" destOrd="0" parTransId="{9C206694-DB88-4040-A327-D29F1BB12DFC}" sibTransId="{026B0E9C-ABC5-47C4-8490-59577911DB86}"/>
    <dgm:cxn modelId="{549EC860-0EC4-49DB-BC90-B69208740E17}" srcId="{8F6D5E86-C325-4D17-9E3C-71B33497223D}" destId="{42B6BFD7-BB2E-41FA-BF20-DF30CB7BA842}" srcOrd="3" destOrd="0" parTransId="{88C2840E-A7F4-46F3-8163-F48E438BDB24}" sibTransId="{8CA0F246-D1FE-4436-9245-E832EF0A6995}"/>
    <dgm:cxn modelId="{48BA8176-6055-46CF-A616-48F08C5C7C55}" type="presOf" srcId="{6701404B-50EE-4C3F-AF99-D170C05D844F}" destId="{F5747A98-7BE1-4617-9DA6-9338ADF7AEE5}" srcOrd="0" destOrd="0" presId="urn:microsoft.com/office/officeart/2005/8/layout/radial2"/>
    <dgm:cxn modelId="{F891B923-4E90-4A54-B8E4-034ADFBE055F}" type="presOf" srcId="{3AEAEE69-8C89-4DE9-84C3-3CDC479EB85C}" destId="{40AD54D9-822D-491B-97E9-4E2AE5F00FCD}" srcOrd="0" destOrd="3" presId="urn:microsoft.com/office/officeart/2005/8/layout/radial2"/>
    <dgm:cxn modelId="{74E0199E-162E-4501-BD29-03BDCCFCAEAE}" type="presOf" srcId="{BF78B07C-A642-450B-8CB1-E7C0BECAF4EA}" destId="{40AD54D9-822D-491B-97E9-4E2AE5F00FCD}" srcOrd="0" destOrd="1" presId="urn:microsoft.com/office/officeart/2005/8/layout/radial2"/>
    <dgm:cxn modelId="{D50CFB70-EF33-4D40-A783-3658B4CBC2AF}" type="presOf" srcId="{EA6917E6-3D32-4DA9-AF55-2EFE8A24D7CF}" destId="{450ADFF4-A224-4A5F-B176-2E85E8FE52C8}" srcOrd="0" destOrd="2" presId="urn:microsoft.com/office/officeart/2005/8/layout/radial2"/>
    <dgm:cxn modelId="{B8014D29-1BEE-4D2F-A49B-2017A116B4D8}" type="presOf" srcId="{353348CB-BEFE-4A0B-B0C8-C4329F7BB65A}" destId="{450ADFF4-A224-4A5F-B176-2E85E8FE52C8}" srcOrd="0" destOrd="1" presId="urn:microsoft.com/office/officeart/2005/8/layout/radial2"/>
    <dgm:cxn modelId="{6FC04109-0673-4C48-A65B-6713C69BD935}" type="presOf" srcId="{42B6BFD7-BB2E-41FA-BF20-DF30CB7BA842}" destId="{450ADFF4-A224-4A5F-B176-2E85E8FE52C8}" srcOrd="0" destOrd="3" presId="urn:microsoft.com/office/officeart/2005/8/layout/radial2"/>
    <dgm:cxn modelId="{DB158FB3-9865-4D01-AB89-BFA64B03D2A0}" type="presOf" srcId="{650D101E-FB5F-45EC-A3B3-52949CE47D43}" destId="{7FBFA821-BF25-43F0-A64B-E50DAF465C16}" srcOrd="0" destOrd="0" presId="urn:microsoft.com/office/officeart/2005/8/layout/radial2"/>
    <dgm:cxn modelId="{45000B0A-BC78-47F6-B46D-6B5B1908A21F}" srcId="{650D101E-FB5F-45EC-A3B3-52949CE47D43}" destId="{3CF16B57-2208-4180-AB4E-9703907B0FFA}" srcOrd="0" destOrd="0" parTransId="{EBA4C254-55B3-41A6-ACB6-3009DE64EFC3}" sibTransId="{B48C5C64-06EB-4A7A-8D43-74D3964DE3F1}"/>
    <dgm:cxn modelId="{54848BB5-A929-4C69-9B1F-611110DC71C2}" type="presOf" srcId="{4F79998F-21F9-4820-B02D-E35328204347}" destId="{450ADFF4-A224-4A5F-B176-2E85E8FE52C8}" srcOrd="0" destOrd="0" presId="urn:microsoft.com/office/officeart/2005/8/layout/radial2"/>
    <dgm:cxn modelId="{1FA0B4E0-628E-4F16-96B1-15B3A8551763}" type="presOf" srcId="{AF952554-B97E-4178-80D9-C4F1B39CEC55}" destId="{868B4CB8-E425-434B-A4FE-5F8DFFEB1384}" srcOrd="0" destOrd="0" presId="urn:microsoft.com/office/officeart/2005/8/layout/radial2"/>
    <dgm:cxn modelId="{AFCE73E7-BB2D-4300-86EA-87D2C7388497}" type="presParOf" srcId="{7FBFA821-BF25-43F0-A64B-E50DAF465C16}" destId="{8C270541-A53A-4887-99C6-8070B6814001}" srcOrd="0" destOrd="0" presId="urn:microsoft.com/office/officeart/2005/8/layout/radial2"/>
    <dgm:cxn modelId="{252076E2-E946-486E-8CEE-1CB659372FB7}" type="presParOf" srcId="{8C270541-A53A-4887-99C6-8070B6814001}" destId="{866DB9A5-6788-4BF7-BB72-B72EB9E406C4}" srcOrd="0" destOrd="0" presId="urn:microsoft.com/office/officeart/2005/8/layout/radial2"/>
    <dgm:cxn modelId="{748DC501-7B55-4D20-B169-3745A598D52E}" type="presParOf" srcId="{866DB9A5-6788-4BF7-BB72-B72EB9E406C4}" destId="{58A78E2E-9755-4F22-8C18-7746445115AA}" srcOrd="0" destOrd="0" presId="urn:microsoft.com/office/officeart/2005/8/layout/radial2"/>
    <dgm:cxn modelId="{7527A181-9F35-4F67-9E1C-2AD00EE6899E}" type="presParOf" srcId="{866DB9A5-6788-4BF7-BB72-B72EB9E406C4}" destId="{62555968-3B9C-46BE-AD41-7AE4C09FE37A}" srcOrd="1" destOrd="0" presId="urn:microsoft.com/office/officeart/2005/8/layout/radial2"/>
    <dgm:cxn modelId="{A481746E-7FA9-42AE-ABE1-C3A115404584}" type="presParOf" srcId="{8C270541-A53A-4887-99C6-8070B6814001}" destId="{EB1A46F7-27D9-4929-8814-38286BFF797B}" srcOrd="1" destOrd="0" presId="urn:microsoft.com/office/officeart/2005/8/layout/radial2"/>
    <dgm:cxn modelId="{B4727F88-21D5-4C1B-976C-DDBF14186111}" type="presParOf" srcId="{8C270541-A53A-4887-99C6-8070B6814001}" destId="{43F4D266-587F-4BFE-B377-6B5E49275F95}" srcOrd="2" destOrd="0" presId="urn:microsoft.com/office/officeart/2005/8/layout/radial2"/>
    <dgm:cxn modelId="{BB8A2A31-2707-4A94-9F39-E9F17C087E06}" type="presParOf" srcId="{43F4D266-587F-4BFE-B377-6B5E49275F95}" destId="{C9FD59A2-EEC3-403A-9E0B-F8FB0D6C8AA1}" srcOrd="0" destOrd="0" presId="urn:microsoft.com/office/officeart/2005/8/layout/radial2"/>
    <dgm:cxn modelId="{F4BED195-ECDF-4FCA-83D8-A3A1130D4449}" type="presParOf" srcId="{43F4D266-587F-4BFE-B377-6B5E49275F95}" destId="{868B4CB8-E425-434B-A4FE-5F8DFFEB1384}" srcOrd="1" destOrd="0" presId="urn:microsoft.com/office/officeart/2005/8/layout/radial2"/>
    <dgm:cxn modelId="{4F1FA791-3DB1-4F27-BA77-DA7CAD06B07B}" type="presParOf" srcId="{8C270541-A53A-4887-99C6-8070B6814001}" destId="{19299308-47BB-4B3A-81E2-B02A2CFCDC0D}" srcOrd="3" destOrd="0" presId="urn:microsoft.com/office/officeart/2005/8/layout/radial2"/>
    <dgm:cxn modelId="{F6346DE6-812A-4D7E-9AA0-BBE04BCC1BED}" type="presParOf" srcId="{8C270541-A53A-4887-99C6-8070B6814001}" destId="{81B99955-73ED-4795-8C89-13796BB3F284}" srcOrd="4" destOrd="0" presId="urn:microsoft.com/office/officeart/2005/8/layout/radial2"/>
    <dgm:cxn modelId="{A7AEA798-30F6-4C62-986D-4D7B8CD41A42}" type="presParOf" srcId="{81B99955-73ED-4795-8C89-13796BB3F284}" destId="{122E03AE-02B2-4187-BBAD-1B965746751D}" srcOrd="0" destOrd="0" presId="urn:microsoft.com/office/officeart/2005/8/layout/radial2"/>
    <dgm:cxn modelId="{1EF328F6-B875-4DCC-A52C-37D624C8D7DC}" type="presParOf" srcId="{81B99955-73ED-4795-8C89-13796BB3F284}" destId="{450ADFF4-A224-4A5F-B176-2E85E8FE52C8}" srcOrd="1" destOrd="0" presId="urn:microsoft.com/office/officeart/2005/8/layout/radial2"/>
    <dgm:cxn modelId="{755EE287-4E05-49D3-A9AA-8B8452D9005D}" type="presParOf" srcId="{8C270541-A53A-4887-99C6-8070B6814001}" destId="{F5747A98-7BE1-4617-9DA6-9338ADF7AEE5}" srcOrd="5" destOrd="0" presId="urn:microsoft.com/office/officeart/2005/8/layout/radial2"/>
    <dgm:cxn modelId="{B025FFF0-4FCC-44CC-9E01-12E7A0FA54AD}" type="presParOf" srcId="{8C270541-A53A-4887-99C6-8070B6814001}" destId="{8DF93A87-51FC-482A-8B74-FC5841BB6D73}" srcOrd="6" destOrd="0" presId="urn:microsoft.com/office/officeart/2005/8/layout/radial2"/>
    <dgm:cxn modelId="{B33D97E1-23EB-415F-BD0B-454C2CAE6812}" type="presParOf" srcId="{8DF93A87-51FC-482A-8B74-FC5841BB6D73}" destId="{E9F4939E-E048-4493-8708-7D978A165899}" srcOrd="0" destOrd="0" presId="urn:microsoft.com/office/officeart/2005/8/layout/radial2"/>
    <dgm:cxn modelId="{D1DE9B17-E417-42EF-ADDB-C1E807166F2E}" type="presParOf" srcId="{8DF93A87-51FC-482A-8B74-FC5841BB6D73}" destId="{40AD54D9-822D-491B-97E9-4E2AE5F00FCD}"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747A98-7BE1-4617-9DA6-9338ADF7AEE5}">
      <dsp:nvSpPr>
        <dsp:cNvPr id="0" name=""/>
        <dsp:cNvSpPr/>
      </dsp:nvSpPr>
      <dsp:spPr>
        <a:xfrm rot="2563039">
          <a:off x="2841883" y="3152765"/>
          <a:ext cx="678431" cy="47724"/>
        </a:xfrm>
        <a:custGeom>
          <a:avLst/>
          <a:gdLst/>
          <a:ahLst/>
          <a:cxnLst/>
          <a:rect l="0" t="0" r="0" b="0"/>
          <a:pathLst>
            <a:path>
              <a:moveTo>
                <a:pt x="0" y="23862"/>
              </a:moveTo>
              <a:lnTo>
                <a:pt x="678431" y="2386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299308-47BB-4B3A-81E2-B02A2CFCDC0D}">
      <dsp:nvSpPr>
        <dsp:cNvPr id="0" name=""/>
        <dsp:cNvSpPr/>
      </dsp:nvSpPr>
      <dsp:spPr>
        <a:xfrm>
          <a:off x="2931874" y="2224037"/>
          <a:ext cx="754798" cy="47724"/>
        </a:xfrm>
        <a:custGeom>
          <a:avLst/>
          <a:gdLst/>
          <a:ahLst/>
          <a:cxnLst/>
          <a:rect l="0" t="0" r="0" b="0"/>
          <a:pathLst>
            <a:path>
              <a:moveTo>
                <a:pt x="0" y="23862"/>
              </a:moveTo>
              <a:lnTo>
                <a:pt x="754798" y="2386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1A46F7-27D9-4929-8814-38286BFF797B}">
      <dsp:nvSpPr>
        <dsp:cNvPr id="0" name=""/>
        <dsp:cNvSpPr/>
      </dsp:nvSpPr>
      <dsp:spPr>
        <a:xfrm rot="19051271">
          <a:off x="2840808" y="1296936"/>
          <a:ext cx="693903" cy="47724"/>
        </a:xfrm>
        <a:custGeom>
          <a:avLst/>
          <a:gdLst/>
          <a:ahLst/>
          <a:cxnLst/>
          <a:rect l="0" t="0" r="0" b="0"/>
          <a:pathLst>
            <a:path>
              <a:moveTo>
                <a:pt x="0" y="23862"/>
              </a:moveTo>
              <a:lnTo>
                <a:pt x="693903" y="2386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555968-3B9C-46BE-AD41-7AE4C09FE37A}">
      <dsp:nvSpPr>
        <dsp:cNvPr id="0" name=""/>
        <dsp:cNvSpPr/>
      </dsp:nvSpPr>
      <dsp:spPr>
        <a:xfrm>
          <a:off x="1094373" y="1167017"/>
          <a:ext cx="2161765" cy="2161765"/>
        </a:xfrm>
        <a:prstGeom prst="ellipse">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FD59A2-EEC3-403A-9E0B-F8FB0D6C8AA1}">
      <dsp:nvSpPr>
        <dsp:cNvPr id="0" name=""/>
        <dsp:cNvSpPr/>
      </dsp:nvSpPr>
      <dsp:spPr>
        <a:xfrm>
          <a:off x="3273425" y="2"/>
          <a:ext cx="1297059" cy="1297059"/>
        </a:xfrm>
        <a:prstGeom prst="ellipse">
          <a:avLst/>
        </a:prstGeom>
        <a:solidFill>
          <a:schemeClr val="accent4">
            <a:hueOff val="2494993"/>
            <a:satOff val="-13796"/>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Field Work</a:t>
          </a:r>
          <a:endParaRPr lang="en-US" sz="2600" kern="1200" dirty="0"/>
        </a:p>
      </dsp:txBody>
      <dsp:txXfrm>
        <a:off x="3273425" y="2"/>
        <a:ext cx="1297059" cy="1297059"/>
      </dsp:txXfrm>
    </dsp:sp>
    <dsp:sp modelId="{868B4CB8-E425-434B-A4FE-5F8DFFEB1384}">
      <dsp:nvSpPr>
        <dsp:cNvPr id="0" name=""/>
        <dsp:cNvSpPr/>
      </dsp:nvSpPr>
      <dsp:spPr>
        <a:xfrm>
          <a:off x="4700190" y="2"/>
          <a:ext cx="1945589" cy="129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People</a:t>
          </a:r>
          <a:endParaRPr lang="en-US" sz="2300" kern="1200" dirty="0"/>
        </a:p>
        <a:p>
          <a:pPr marL="228600" lvl="1" indent="-228600" algn="l" defTabSz="1022350">
            <a:lnSpc>
              <a:spcPct val="90000"/>
            </a:lnSpc>
            <a:spcBef>
              <a:spcPct val="0"/>
            </a:spcBef>
            <a:spcAft>
              <a:spcPct val="15000"/>
            </a:spcAft>
            <a:buChar char="••"/>
          </a:pPr>
          <a:r>
            <a:rPr lang="en-US" sz="2300" kern="1200" dirty="0" smtClean="0"/>
            <a:t>Places</a:t>
          </a:r>
          <a:endParaRPr lang="en-US" sz="2300" kern="1200" dirty="0"/>
        </a:p>
      </dsp:txBody>
      <dsp:txXfrm>
        <a:off x="4700190" y="2"/>
        <a:ext cx="1945589" cy="1297059"/>
      </dsp:txXfrm>
    </dsp:sp>
    <dsp:sp modelId="{122E03AE-02B2-4187-BBAD-1B965746751D}">
      <dsp:nvSpPr>
        <dsp:cNvPr id="0" name=""/>
        <dsp:cNvSpPr/>
      </dsp:nvSpPr>
      <dsp:spPr>
        <a:xfrm>
          <a:off x="3686672" y="1599370"/>
          <a:ext cx="1297059" cy="1297059"/>
        </a:xfrm>
        <a:prstGeom prst="ellipse">
          <a:avLst/>
        </a:prstGeom>
        <a:solidFill>
          <a:schemeClr val="accent4">
            <a:hueOff val="4989986"/>
            <a:satOff val="-27591"/>
            <a:lumOff val="-235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Text</a:t>
          </a:r>
          <a:endParaRPr lang="en-US" sz="2600" kern="1200" dirty="0"/>
        </a:p>
      </dsp:txBody>
      <dsp:txXfrm>
        <a:off x="3686672" y="1599370"/>
        <a:ext cx="1297059" cy="1297059"/>
      </dsp:txXfrm>
    </dsp:sp>
    <dsp:sp modelId="{450ADFF4-A224-4A5F-B176-2E85E8FE52C8}">
      <dsp:nvSpPr>
        <dsp:cNvPr id="0" name=""/>
        <dsp:cNvSpPr/>
      </dsp:nvSpPr>
      <dsp:spPr>
        <a:xfrm>
          <a:off x="5113437" y="1599370"/>
          <a:ext cx="1945589" cy="129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Books</a:t>
          </a:r>
          <a:endParaRPr lang="en-US" sz="2300" kern="1200" dirty="0"/>
        </a:p>
        <a:p>
          <a:pPr marL="228600" lvl="1" indent="-228600" algn="l" defTabSz="1022350">
            <a:lnSpc>
              <a:spcPct val="90000"/>
            </a:lnSpc>
            <a:spcBef>
              <a:spcPct val="0"/>
            </a:spcBef>
            <a:spcAft>
              <a:spcPct val="15000"/>
            </a:spcAft>
            <a:buChar char="••"/>
          </a:pPr>
          <a:r>
            <a:rPr lang="en-US" sz="2300" kern="1200" dirty="0" smtClean="0"/>
            <a:t>Magazines</a:t>
          </a:r>
          <a:endParaRPr lang="en-US" sz="2300" kern="1200" dirty="0"/>
        </a:p>
        <a:p>
          <a:pPr marL="228600" lvl="1" indent="-228600" algn="l" defTabSz="1022350">
            <a:lnSpc>
              <a:spcPct val="90000"/>
            </a:lnSpc>
            <a:spcBef>
              <a:spcPct val="0"/>
            </a:spcBef>
            <a:spcAft>
              <a:spcPct val="15000"/>
            </a:spcAft>
            <a:buChar char="••"/>
          </a:pPr>
          <a:r>
            <a:rPr lang="en-US" sz="2300" kern="1200" dirty="0" smtClean="0"/>
            <a:t>Brochures</a:t>
          </a:r>
          <a:endParaRPr lang="en-US" sz="2300" kern="1200" dirty="0"/>
        </a:p>
        <a:p>
          <a:pPr marL="228600" lvl="1" indent="-228600" algn="l" defTabSz="1022350">
            <a:lnSpc>
              <a:spcPct val="90000"/>
            </a:lnSpc>
            <a:spcBef>
              <a:spcPct val="0"/>
            </a:spcBef>
            <a:spcAft>
              <a:spcPct val="15000"/>
            </a:spcAft>
            <a:buChar char="••"/>
          </a:pPr>
          <a:r>
            <a:rPr lang="en-US" sz="2300" kern="1200" dirty="0" smtClean="0"/>
            <a:t>Newspapers</a:t>
          </a:r>
          <a:endParaRPr lang="en-US" sz="2300" kern="1200" dirty="0"/>
        </a:p>
      </dsp:txBody>
      <dsp:txXfrm>
        <a:off x="5113437" y="1599370"/>
        <a:ext cx="1945589" cy="1297059"/>
      </dsp:txXfrm>
    </dsp:sp>
    <dsp:sp modelId="{E9F4939E-E048-4493-8708-7D978A165899}">
      <dsp:nvSpPr>
        <dsp:cNvPr id="0" name=""/>
        <dsp:cNvSpPr/>
      </dsp:nvSpPr>
      <dsp:spPr>
        <a:xfrm>
          <a:off x="3258275" y="3198166"/>
          <a:ext cx="1297059" cy="1297059"/>
        </a:xfrm>
        <a:prstGeom prst="ellipse">
          <a:avLst/>
        </a:prstGeom>
        <a:solidFill>
          <a:schemeClr val="accent4">
            <a:hueOff val="7484979"/>
            <a:satOff val="-41387"/>
            <a:lumOff val="-35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Media</a:t>
          </a:r>
          <a:endParaRPr lang="en-US" sz="2600" kern="1200" dirty="0"/>
        </a:p>
      </dsp:txBody>
      <dsp:txXfrm>
        <a:off x="3258275" y="3198166"/>
        <a:ext cx="1297059" cy="1297059"/>
      </dsp:txXfrm>
    </dsp:sp>
    <dsp:sp modelId="{40AD54D9-822D-491B-97E9-4E2AE5F00FCD}">
      <dsp:nvSpPr>
        <dsp:cNvPr id="0" name=""/>
        <dsp:cNvSpPr/>
      </dsp:nvSpPr>
      <dsp:spPr>
        <a:xfrm>
          <a:off x="4685041" y="3198166"/>
          <a:ext cx="1945589" cy="129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Internet</a:t>
          </a:r>
          <a:endParaRPr lang="en-US" sz="2300" kern="1200" dirty="0"/>
        </a:p>
        <a:p>
          <a:pPr marL="228600" lvl="1" indent="-228600" algn="l" defTabSz="1022350">
            <a:lnSpc>
              <a:spcPct val="90000"/>
            </a:lnSpc>
            <a:spcBef>
              <a:spcPct val="0"/>
            </a:spcBef>
            <a:spcAft>
              <a:spcPct val="15000"/>
            </a:spcAft>
            <a:buChar char="••"/>
          </a:pPr>
          <a:r>
            <a:rPr lang="en-US" sz="2300" kern="1200" dirty="0" smtClean="0"/>
            <a:t>Television</a:t>
          </a:r>
          <a:endParaRPr lang="en-US" sz="2300" kern="1200" dirty="0"/>
        </a:p>
        <a:p>
          <a:pPr marL="228600" lvl="1" indent="-228600" algn="l" defTabSz="1022350">
            <a:lnSpc>
              <a:spcPct val="90000"/>
            </a:lnSpc>
            <a:spcBef>
              <a:spcPct val="0"/>
            </a:spcBef>
            <a:spcAft>
              <a:spcPct val="15000"/>
            </a:spcAft>
            <a:buChar char="••"/>
          </a:pPr>
          <a:r>
            <a:rPr lang="en-US" sz="2300" kern="1200" dirty="0" smtClean="0"/>
            <a:t>Radio</a:t>
          </a:r>
          <a:endParaRPr lang="en-US" sz="2300" kern="1200" dirty="0"/>
        </a:p>
        <a:p>
          <a:pPr marL="228600" lvl="1" indent="-228600" algn="l" defTabSz="1022350">
            <a:lnSpc>
              <a:spcPct val="90000"/>
            </a:lnSpc>
            <a:spcBef>
              <a:spcPct val="0"/>
            </a:spcBef>
            <a:spcAft>
              <a:spcPct val="15000"/>
            </a:spcAft>
            <a:buChar char="••"/>
          </a:pPr>
          <a:r>
            <a:rPr lang="en-US" sz="2300" kern="1200" dirty="0" smtClean="0"/>
            <a:t>Movies</a:t>
          </a:r>
          <a:endParaRPr lang="en-US" sz="2300" kern="1200" dirty="0"/>
        </a:p>
      </dsp:txBody>
      <dsp:txXfrm>
        <a:off x="4685041" y="3198166"/>
        <a:ext cx="1945589" cy="1297059"/>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microsoft.com/office/2006/relationships/legacyDiagramText" Target="legacyDiagramText2.bin"/><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98E7A6-A655-44A9-845F-791939B2BF8A}" type="datetimeFigureOut">
              <a:rPr lang="en-US" smtClean="0"/>
              <a:pPr/>
              <a:t>10/26/2011</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71E639-D17D-49C1-8F96-B9D55E2F5FD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FD13A-5984-4E81-A133-D24F8E2DF35F}" type="datetimeFigureOut">
              <a:rPr lang="en-US" smtClean="0"/>
              <a:pPr/>
              <a:t>10/26/2011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ADDA88-6774-4409-9714-AAEB178EB8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F9DFFF-00FD-44F8-B09E-174470438474}" type="datetimeFigureOut">
              <a:rPr lang="en-US" smtClean="0"/>
              <a:pPr/>
              <a:t>10/26/2011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A3A0151-97AE-436D-A2B0-F35771EB8A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9DFFF-00FD-44F8-B09E-174470438474}"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0151-97AE-436D-A2B0-F35771EB8A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1F9DFFF-00FD-44F8-B09E-174470438474}" type="datetimeFigureOut">
              <a:rPr lang="en-US" smtClean="0"/>
              <a:pPr/>
              <a:t>10/26/2011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A3A0151-97AE-436D-A2B0-F35771EB8A8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6324600" cy="533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28600" y="2209800"/>
            <a:ext cx="8763000" cy="4495800"/>
          </a:xfrm>
        </p:spPr>
        <p:txBody>
          <a:bodyPr/>
          <a:lstStyle/>
          <a:p>
            <a:endParaRPr lang="en-US"/>
          </a:p>
        </p:txBody>
      </p:sp>
    </p:spTree>
  </p:cSld>
  <p:clrMapOvr>
    <a:masterClrMapping/>
  </p:clrMapOvr>
  <p:transition spd="med">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3109"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endParaRPr lang="en-US"/>
          </a:p>
        </p:txBody>
      </p:sp>
      <p:sp>
        <p:nvSpPr>
          <p:cNvPr id="3124" name="Rectangle 52"/>
          <p:cNvSpPr>
            <a:spLocks noChangeArrowheads="1"/>
          </p:cNvSpPr>
          <p:nvPr/>
        </p:nvSpPr>
        <p:spPr bwMode="ltGray">
          <a:xfrm>
            <a:off x="6096000" y="0"/>
            <a:ext cx="3048000" cy="2971800"/>
          </a:xfrm>
          <a:prstGeom prst="rect">
            <a:avLst/>
          </a:prstGeom>
          <a:solidFill>
            <a:schemeClr val="accent1"/>
          </a:solidFill>
          <a:ln w="9525">
            <a:noFill/>
            <a:miter lim="800000"/>
            <a:headEnd/>
            <a:tailEnd/>
          </a:ln>
          <a:effectLst/>
        </p:spPr>
        <p:txBody>
          <a:bodyPr wrap="none" anchor="ctr"/>
          <a:lstStyle/>
          <a:p>
            <a:endParaRPr lang="en-US"/>
          </a:p>
        </p:txBody>
      </p:sp>
      <p:grpSp>
        <p:nvGrpSpPr>
          <p:cNvPr id="2" name="Group 53"/>
          <p:cNvGrpSpPr>
            <a:grpSpLocks/>
          </p:cNvGrpSpPr>
          <p:nvPr/>
        </p:nvGrpSpPr>
        <p:grpSpPr bwMode="auto">
          <a:xfrm>
            <a:off x="28575" y="0"/>
            <a:ext cx="9115425" cy="358775"/>
            <a:chOff x="3827" y="1468"/>
            <a:chExt cx="1927" cy="226"/>
          </a:xfrm>
        </p:grpSpPr>
        <p:sp>
          <p:nvSpPr>
            <p:cNvPr id="3126" name="Line 54"/>
            <p:cNvSpPr>
              <a:spLocks noChangeShapeType="1"/>
            </p:cNvSpPr>
            <p:nvPr/>
          </p:nvSpPr>
          <p:spPr bwMode="white">
            <a:xfrm>
              <a:off x="3827" y="1468"/>
              <a:ext cx="1927" cy="0"/>
            </a:xfrm>
            <a:prstGeom prst="line">
              <a:avLst/>
            </a:prstGeom>
            <a:noFill/>
            <a:ln w="19050" cap="rnd">
              <a:solidFill>
                <a:schemeClr val="bg1"/>
              </a:solidFill>
              <a:prstDash val="sysDot"/>
              <a:round/>
              <a:headEnd/>
              <a:tailEnd/>
            </a:ln>
            <a:effectLst/>
          </p:spPr>
          <p:txBody>
            <a:bodyPr/>
            <a:lstStyle/>
            <a:p>
              <a:endParaRPr lang="en-US"/>
            </a:p>
          </p:txBody>
        </p:sp>
        <p:sp>
          <p:nvSpPr>
            <p:cNvPr id="3127" name="Line 55"/>
            <p:cNvSpPr>
              <a:spLocks noChangeShapeType="1"/>
            </p:cNvSpPr>
            <p:nvPr/>
          </p:nvSpPr>
          <p:spPr bwMode="white">
            <a:xfrm>
              <a:off x="3827" y="1540"/>
              <a:ext cx="1927" cy="0"/>
            </a:xfrm>
            <a:prstGeom prst="line">
              <a:avLst/>
            </a:prstGeom>
            <a:noFill/>
            <a:ln w="19050" cap="rnd">
              <a:solidFill>
                <a:schemeClr val="bg1"/>
              </a:solidFill>
              <a:prstDash val="sysDot"/>
              <a:round/>
              <a:headEnd/>
              <a:tailEnd/>
            </a:ln>
            <a:effectLst/>
          </p:spPr>
          <p:txBody>
            <a:bodyPr/>
            <a:lstStyle/>
            <a:p>
              <a:endParaRPr lang="en-US"/>
            </a:p>
          </p:txBody>
        </p:sp>
        <p:sp>
          <p:nvSpPr>
            <p:cNvPr id="3128" name="Line 56"/>
            <p:cNvSpPr>
              <a:spLocks noChangeShapeType="1"/>
            </p:cNvSpPr>
            <p:nvPr/>
          </p:nvSpPr>
          <p:spPr bwMode="white">
            <a:xfrm>
              <a:off x="3827" y="1616"/>
              <a:ext cx="1927" cy="0"/>
            </a:xfrm>
            <a:prstGeom prst="line">
              <a:avLst/>
            </a:prstGeom>
            <a:noFill/>
            <a:ln w="19050" cap="rnd">
              <a:solidFill>
                <a:schemeClr val="bg1"/>
              </a:solidFill>
              <a:prstDash val="sysDot"/>
              <a:round/>
              <a:headEnd/>
              <a:tailEnd/>
            </a:ln>
            <a:effectLst/>
          </p:spPr>
          <p:txBody>
            <a:bodyPr/>
            <a:lstStyle/>
            <a:p>
              <a:endParaRPr lang="en-US"/>
            </a:p>
          </p:txBody>
        </p:sp>
        <p:sp>
          <p:nvSpPr>
            <p:cNvPr id="3129" name="Line 57"/>
            <p:cNvSpPr>
              <a:spLocks noChangeShapeType="1"/>
            </p:cNvSpPr>
            <p:nvPr/>
          </p:nvSpPr>
          <p:spPr bwMode="white">
            <a:xfrm>
              <a:off x="3827" y="1694"/>
              <a:ext cx="1927" cy="0"/>
            </a:xfrm>
            <a:prstGeom prst="line">
              <a:avLst/>
            </a:prstGeom>
            <a:noFill/>
            <a:ln w="19050" cap="rnd">
              <a:solidFill>
                <a:schemeClr val="bg1"/>
              </a:solidFill>
              <a:prstDash val="sysDot"/>
              <a:round/>
              <a:headEnd/>
              <a:tailEnd/>
            </a:ln>
            <a:effectLst/>
          </p:spPr>
          <p:txBody>
            <a:bodyPr/>
            <a:lstStyle/>
            <a:p>
              <a:endParaRPr lang="en-US"/>
            </a:p>
          </p:txBody>
        </p:sp>
      </p:grpSp>
      <p:sp>
        <p:nvSpPr>
          <p:cNvPr id="3132" name="Rectangle 60"/>
          <p:cNvSpPr>
            <a:spLocks noChangeArrowheads="1"/>
          </p:cNvSpPr>
          <p:nvPr/>
        </p:nvSpPr>
        <p:spPr bwMode="black">
          <a:xfrm>
            <a:off x="0" y="2971800"/>
            <a:ext cx="9144000" cy="71438"/>
          </a:xfrm>
          <a:prstGeom prst="rect">
            <a:avLst/>
          </a:prstGeom>
          <a:solidFill>
            <a:schemeClr val="tx2"/>
          </a:solidFill>
          <a:ln w="9525">
            <a:noFill/>
            <a:miter lim="800000"/>
            <a:headEnd/>
            <a:tailEnd/>
          </a:ln>
          <a:effectLst/>
        </p:spPr>
        <p:txBody>
          <a:bodyPr wrap="none" anchor="ctr"/>
          <a:lstStyle/>
          <a:p>
            <a:endParaRPr lang="en-US"/>
          </a:p>
        </p:txBody>
      </p:sp>
      <p:pic>
        <p:nvPicPr>
          <p:cNvPr id="3140" name="Picture 68" descr="j0250214[1]"/>
          <p:cNvPicPr>
            <a:picLocks noChangeAspect="1" noChangeArrowheads="1"/>
          </p:cNvPicPr>
          <p:nvPr userDrawn="1"/>
        </p:nvPicPr>
        <p:blipFill>
          <a:blip r:embed="rId2" cstate="print"/>
          <a:srcRect/>
          <a:stretch>
            <a:fillRect/>
          </a:stretch>
        </p:blipFill>
        <p:spPr bwMode="auto">
          <a:xfrm>
            <a:off x="6172200" y="381000"/>
            <a:ext cx="2819400" cy="2195513"/>
          </a:xfrm>
          <a:prstGeom prst="rect">
            <a:avLst/>
          </a:prstGeom>
          <a:noFill/>
        </p:spPr>
      </p:pic>
      <p:pic>
        <p:nvPicPr>
          <p:cNvPr id="3141" name="Picture 69" descr="j0234072[1]"/>
          <p:cNvPicPr>
            <a:picLocks noChangeAspect="1" noChangeArrowheads="1"/>
          </p:cNvPicPr>
          <p:nvPr userDrawn="1"/>
        </p:nvPicPr>
        <p:blipFill>
          <a:blip r:embed="rId3" cstate="print"/>
          <a:srcRect/>
          <a:stretch>
            <a:fillRect/>
          </a:stretch>
        </p:blipFill>
        <p:spPr bwMode="auto">
          <a:xfrm>
            <a:off x="0" y="5181600"/>
            <a:ext cx="1516063" cy="1676400"/>
          </a:xfrm>
          <a:prstGeom prst="rect">
            <a:avLst/>
          </a:prstGeom>
          <a:noFill/>
        </p:spPr>
      </p:pic>
    </p:spTree>
  </p:cSld>
  <p:clrMapOvr>
    <a:masterClrMapping/>
  </p:clrMapOvr>
  <p:transition spd="med">
    <p:check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63246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2209800"/>
            <a:ext cx="43053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209800"/>
            <a:ext cx="43053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F9DFFF-00FD-44F8-B09E-174470438474}"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A3A0151-97AE-436D-A2B0-F35771EB8A8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1F9DFFF-00FD-44F8-B09E-174470438474}" type="datetimeFigureOut">
              <a:rPr lang="en-US" smtClean="0"/>
              <a:pPr/>
              <a:t>10/26/2011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A3A0151-97AE-436D-A2B0-F35771EB8A8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1F9DFFF-00FD-44F8-B09E-174470438474}" type="datetimeFigureOut">
              <a:rPr lang="en-US" smtClean="0"/>
              <a:pPr/>
              <a:t>10/26/2011</a:t>
            </a:fld>
            <a:endParaRPr lang="en-US"/>
          </a:p>
        </p:txBody>
      </p:sp>
      <p:sp>
        <p:nvSpPr>
          <p:cNvPr id="10" name="Slide Number Placeholder 9"/>
          <p:cNvSpPr>
            <a:spLocks noGrp="1"/>
          </p:cNvSpPr>
          <p:nvPr>
            <p:ph type="sldNum" sz="quarter" idx="16"/>
          </p:nvPr>
        </p:nvSpPr>
        <p:spPr/>
        <p:txBody>
          <a:bodyPr rtlCol="0"/>
          <a:lstStyle/>
          <a:p>
            <a:fld id="{4A3A0151-97AE-436D-A2B0-F35771EB8A8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1F9DFFF-00FD-44F8-B09E-174470438474}" type="datetimeFigureOut">
              <a:rPr lang="en-US" smtClean="0"/>
              <a:pPr/>
              <a:t>10/26/2011</a:t>
            </a:fld>
            <a:endParaRPr lang="en-US"/>
          </a:p>
        </p:txBody>
      </p:sp>
      <p:sp>
        <p:nvSpPr>
          <p:cNvPr id="12" name="Slide Number Placeholder 11"/>
          <p:cNvSpPr>
            <a:spLocks noGrp="1"/>
          </p:cNvSpPr>
          <p:nvPr>
            <p:ph type="sldNum" sz="quarter" idx="16"/>
          </p:nvPr>
        </p:nvSpPr>
        <p:spPr/>
        <p:txBody>
          <a:bodyPr rtlCol="0"/>
          <a:lstStyle/>
          <a:p>
            <a:fld id="{4A3A0151-97AE-436D-A2B0-F35771EB8A8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F9DFFF-00FD-44F8-B09E-174470438474}" type="datetimeFigureOut">
              <a:rPr lang="en-US" smtClean="0"/>
              <a:pPr/>
              <a:t>10/26/2011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A3A0151-97AE-436D-A2B0-F35771EB8A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9DFFF-00FD-44F8-B09E-174470438474}" type="datetimeFigureOut">
              <a:rPr lang="en-US" smtClean="0"/>
              <a:pPr/>
              <a:t>10/26/2011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A3A0151-97AE-436D-A2B0-F35771EB8A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F9DFFF-00FD-44F8-B09E-174470438474}"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A3A0151-97AE-436D-A2B0-F35771EB8A8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1F9DFFF-00FD-44F8-B09E-174470438474}" type="datetimeFigureOut">
              <a:rPr lang="en-US" smtClean="0"/>
              <a:pPr/>
              <a:t>10/26/2011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A3A0151-97AE-436D-A2B0-F35771EB8A8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F9DFFF-00FD-44F8-B09E-174470438474}" type="datetimeFigureOut">
              <a:rPr lang="en-US" smtClean="0"/>
              <a:pPr/>
              <a:t>10/26/2011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A3A0151-97AE-436D-A2B0-F35771EB8A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8.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www.cactisearch.com/"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www.vivisimo.com/"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brainboost.com/"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www.kartoo.com/"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www.encarta.msn.com/" TargetMode="External"/><Relationship Id="rId2" Type="http://schemas.openxmlformats.org/officeDocument/2006/relationships/hyperlink" Target="http://www.britannica.com/" TargetMode="External"/><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www.durhamcountylibrary.org/" TargetMode="External"/><Relationship Id="rId2" Type="http://schemas.openxmlformats.org/officeDocument/2006/relationships/hyperlink" Target="http://cpsclibrary.weebly.com/" TargetMode="External"/><Relationship Id="rId1" Type="http://schemas.openxmlformats.org/officeDocument/2006/relationships/slideLayout" Target="../slideLayouts/slideLayout12.xml"/><Relationship Id="rId5" Type="http://schemas.openxmlformats.org/officeDocument/2006/relationships/hyperlink" Target="http://search3.webfeat.org/bostonsearch.asp?cat=dbchildren" TargetMode="External"/><Relationship Id="rId4" Type="http://schemas.openxmlformats.org/officeDocument/2006/relationships/hyperlink" Target="http://kids.nypl.org/internet/reference.cf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hyperlink" Target="http://www.lerc.educ.ubc.ca/LERC/outreach/lomcira2006/lomcirahandoutapril06.doc" TargetMode="Externa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hyperlink" Target="http://library.thinkquest.org/4034/dagama.html"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hyperlink" Target="http://library.thinkquest.org/4034/dagama.html"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Images/watch.htm" TargetMode="External"/><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8305800" cy="1052732"/>
          </a:xfrm>
        </p:spPr>
        <p:txBody>
          <a:bodyPr>
            <a:noAutofit/>
          </a:bodyPr>
          <a:lstStyle/>
          <a:p>
            <a:r>
              <a:rPr lang="en-US" sz="5400" dirty="0" smtClean="0"/>
              <a:t>Project Work and the CPSC Library</a:t>
            </a:r>
            <a:endParaRPr lang="en-US" sz="5400" dirty="0"/>
          </a:p>
        </p:txBody>
      </p:sp>
      <p:sp>
        <p:nvSpPr>
          <p:cNvPr id="3" name="Subtitle 2"/>
          <p:cNvSpPr>
            <a:spLocks noGrp="1"/>
          </p:cNvSpPr>
          <p:nvPr>
            <p:ph type="subTitle" idx="1"/>
          </p:nvPr>
        </p:nvSpPr>
        <p:spPr/>
        <p:txBody>
          <a:bodyPr/>
          <a:lstStyle/>
          <a:p>
            <a:r>
              <a:rPr lang="en-US" dirty="0" smtClean="0"/>
              <a:t>Information Systems 101: Online Searching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srcRect/>
          <a:stretch>
            <a:fillRect/>
          </a:stretch>
        </p:blipFill>
        <p:spPr bwMode="auto">
          <a:xfrm>
            <a:off x="977265" y="1781652"/>
            <a:ext cx="7800975" cy="2933223"/>
          </a:xfrm>
          <a:prstGeom prst="rect">
            <a:avLst/>
          </a:prstGeom>
          <a:noFill/>
        </p:spPr>
      </p:pic>
      <p:sp>
        <p:nvSpPr>
          <p:cNvPr id="4101" name="Text Box 5"/>
          <p:cNvSpPr txBox="1">
            <a:spLocks noChangeArrowheads="1"/>
          </p:cNvSpPr>
          <p:nvPr/>
        </p:nvSpPr>
        <p:spPr bwMode="auto">
          <a:xfrm>
            <a:off x="1305878" y="5090637"/>
            <a:ext cx="6732270" cy="263149"/>
          </a:xfrm>
          <a:prstGeom prst="rect">
            <a:avLst/>
          </a:prstGeom>
          <a:noFill/>
          <a:ln w="9525">
            <a:noFill/>
            <a:miter lim="800000"/>
            <a:headEnd/>
            <a:tailEnd/>
          </a:ln>
          <a:effectLst/>
        </p:spPr>
        <p:txBody>
          <a:bodyPr lIns="0" tIns="0" rIns="0" bIns="0">
            <a:spAutoFit/>
          </a:bodyPr>
          <a:lstStyle/>
          <a:p>
            <a:pPr>
              <a:lnSpc>
                <a:spcPct val="95000"/>
              </a:lnSpc>
            </a:pPr>
            <a:r>
              <a:rPr lang="en-US">
                <a:solidFill>
                  <a:srgbClr val="000000"/>
                </a:solidFill>
                <a:latin typeface="trebuchet ms" pitchFamily="34" charset="0"/>
              </a:rPr>
              <a:t>Keyword search...</a:t>
            </a:r>
          </a:p>
        </p:txBody>
      </p:sp>
      <p:sp>
        <p:nvSpPr>
          <p:cNvPr id="4102" name="Text Box 6"/>
          <p:cNvSpPr txBox="1">
            <a:spLocks noChangeArrowheads="1"/>
          </p:cNvSpPr>
          <p:nvPr/>
        </p:nvSpPr>
        <p:spPr bwMode="auto">
          <a:xfrm>
            <a:off x="5374958" y="227172"/>
            <a:ext cx="2787492" cy="701731"/>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000000"/>
                </a:solidFill>
                <a:latin typeface="Arial" pitchFamily="34" charset="0"/>
              </a:rPr>
              <a:t>How can I find what</a:t>
            </a:r>
            <a:endParaRPr lang="en-US" dirty="0"/>
          </a:p>
          <a:p>
            <a:pPr>
              <a:lnSpc>
                <a:spcPct val="95000"/>
              </a:lnSpc>
            </a:pPr>
            <a:r>
              <a:rPr lang="en-US" sz="2400" dirty="0">
                <a:solidFill>
                  <a:srgbClr val="000000"/>
                </a:solidFill>
                <a:latin typeface="Arial" pitchFamily="34" charset="0"/>
              </a:rPr>
              <a:t>I'm looking for?</a:t>
            </a:r>
          </a:p>
        </p:txBody>
      </p:sp>
      <p:sp>
        <p:nvSpPr>
          <p:cNvPr id="4103" name="Rectangle 7"/>
          <p:cNvSpPr>
            <a:spLocks noChangeArrowheads="1"/>
          </p:cNvSpPr>
          <p:nvPr/>
        </p:nvSpPr>
        <p:spPr bwMode="auto">
          <a:xfrm>
            <a:off x="150020" y="194310"/>
            <a:ext cx="5173503" cy="710089"/>
          </a:xfrm>
          <a:prstGeom prst="rect">
            <a:avLst/>
          </a:prstGeom>
          <a:solidFill>
            <a:schemeClr val="accent1">
              <a:lumMod val="50000"/>
            </a:schemeClr>
          </a:solidFill>
          <a:ln w="9525">
            <a:solidFill>
              <a:srgbClr val="000000"/>
            </a:solidFill>
            <a:miter lim="800000"/>
            <a:headEnd/>
            <a:tailEnd/>
          </a:ln>
          <a:effectLst/>
        </p:spPr>
        <p:txBody>
          <a:bodyPr lIns="82296" tIns="41148" rIns="82296" bIns="41148"/>
          <a:lstStyle/>
          <a:p>
            <a:endParaRPr lang="en-US"/>
          </a:p>
        </p:txBody>
      </p:sp>
      <p:pic>
        <p:nvPicPr>
          <p:cNvPr id="4104" name="Picture 8"/>
          <p:cNvPicPr>
            <a:picLocks noChangeAspect="1" noChangeArrowheads="1"/>
          </p:cNvPicPr>
          <p:nvPr/>
        </p:nvPicPr>
        <p:blipFill>
          <a:blip r:embed="rId3" cstate="print"/>
          <a:srcRect/>
          <a:stretch>
            <a:fillRect/>
          </a:stretch>
        </p:blipFill>
        <p:spPr bwMode="auto">
          <a:xfrm>
            <a:off x="1505903" y="370047"/>
            <a:ext cx="3677603" cy="385763"/>
          </a:xfrm>
          <a:prstGeom prst="rect">
            <a:avLst/>
          </a:prstGeom>
          <a:noFill/>
        </p:spPr>
      </p:pic>
      <p:sp>
        <p:nvSpPr>
          <p:cNvPr id="4097" name="Rectangle 1"/>
          <p:cNvSpPr>
            <a:spLocks noGrp="1" noChangeArrowheads="1"/>
          </p:cNvSpPr>
          <p:nvPr>
            <p:ph type="title"/>
          </p:nvPr>
        </p:nvSpPr>
        <p:spPr>
          <a:xfrm>
            <a:off x="1524000" y="381000"/>
            <a:ext cx="8153400" cy="99060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4105" name="Text Box 9"/>
          <p:cNvSpPr txBox="1">
            <a:spLocks noChangeArrowheads="1"/>
          </p:cNvSpPr>
          <p:nvPr/>
        </p:nvSpPr>
        <p:spPr bwMode="auto">
          <a:xfrm>
            <a:off x="391478" y="354330"/>
            <a:ext cx="1031558"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Freeform 4"/>
          <p:cNvSpPr>
            <a:spLocks/>
          </p:cNvSpPr>
          <p:nvPr/>
        </p:nvSpPr>
        <p:spPr bwMode="auto">
          <a:xfrm flipH="1">
            <a:off x="5410200" y="4572000"/>
            <a:ext cx="1933098" cy="1981677"/>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4">
              <a:lumMod val="75000"/>
            </a:schemeClr>
          </a:solidFill>
          <a:ln w="9525">
            <a:solidFill>
              <a:srgbClr val="000000"/>
            </a:solidFill>
            <a:round/>
            <a:headEnd/>
            <a:tailEnd/>
          </a:ln>
          <a:effectLst/>
        </p:spPr>
        <p:txBody>
          <a:bodyPr lIns="82296" tIns="41148" rIns="82296" bIns="41148"/>
          <a:lstStyle/>
          <a:p>
            <a:endParaRPr lang="en-US"/>
          </a:p>
        </p:txBody>
      </p:sp>
      <p:sp>
        <p:nvSpPr>
          <p:cNvPr id="6149" name="Freeform 5"/>
          <p:cNvSpPr>
            <a:spLocks/>
          </p:cNvSpPr>
          <p:nvPr/>
        </p:nvSpPr>
        <p:spPr bwMode="auto">
          <a:xfrm>
            <a:off x="685800" y="4476274"/>
            <a:ext cx="2164556" cy="2381726"/>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tx2">
              <a:lumMod val="60000"/>
              <a:lumOff val="40000"/>
            </a:schemeClr>
          </a:solidFill>
          <a:ln w="9525">
            <a:solidFill>
              <a:srgbClr val="000000"/>
            </a:solidFill>
            <a:round/>
            <a:headEnd/>
            <a:tailEnd/>
          </a:ln>
          <a:effectLst/>
        </p:spPr>
        <p:txBody>
          <a:bodyPr lIns="82296" tIns="41148" rIns="82296" bIns="41148"/>
          <a:lstStyle/>
          <a:p>
            <a:endParaRPr lang="en-US"/>
          </a:p>
        </p:txBody>
      </p:sp>
      <p:sp>
        <p:nvSpPr>
          <p:cNvPr id="6150" name="Freeform 6"/>
          <p:cNvSpPr>
            <a:spLocks/>
          </p:cNvSpPr>
          <p:nvPr/>
        </p:nvSpPr>
        <p:spPr bwMode="auto">
          <a:xfrm flipH="1">
            <a:off x="4779170" y="1754505"/>
            <a:ext cx="1733073" cy="1907382"/>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5">
              <a:lumMod val="60000"/>
              <a:lumOff val="40000"/>
            </a:schemeClr>
          </a:solidFill>
          <a:ln w="9525">
            <a:solidFill>
              <a:srgbClr val="000000"/>
            </a:solidFill>
            <a:round/>
            <a:headEnd/>
            <a:tailEnd/>
          </a:ln>
          <a:effectLst/>
        </p:spPr>
        <p:txBody>
          <a:bodyPr lIns="82296" tIns="41148" rIns="82296" bIns="41148"/>
          <a:lstStyle/>
          <a:p>
            <a:endParaRPr lang="en-US"/>
          </a:p>
        </p:txBody>
      </p:sp>
      <p:sp>
        <p:nvSpPr>
          <p:cNvPr id="6151" name="Freeform 7"/>
          <p:cNvSpPr>
            <a:spLocks/>
          </p:cNvSpPr>
          <p:nvPr/>
        </p:nvSpPr>
        <p:spPr bwMode="auto">
          <a:xfrm>
            <a:off x="609600" y="1828800"/>
            <a:ext cx="1864518" cy="2051685"/>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2">
              <a:lumMod val="75000"/>
            </a:schemeClr>
          </a:solidFill>
          <a:ln w="9525">
            <a:solidFill>
              <a:srgbClr val="000000"/>
            </a:solidFill>
            <a:round/>
            <a:headEnd/>
            <a:tailEnd/>
          </a:ln>
          <a:effectLst/>
        </p:spPr>
        <p:txBody>
          <a:bodyPr lIns="82296" tIns="41148" rIns="82296" bIns="41148"/>
          <a:lstStyle/>
          <a:p>
            <a:endParaRPr lang="en-US"/>
          </a:p>
        </p:txBody>
      </p:sp>
      <p:sp>
        <p:nvSpPr>
          <p:cNvPr id="6152" name="Text Box 8"/>
          <p:cNvSpPr txBox="1">
            <a:spLocks noChangeArrowheads="1"/>
          </p:cNvSpPr>
          <p:nvPr/>
        </p:nvSpPr>
        <p:spPr bwMode="auto">
          <a:xfrm>
            <a:off x="1219200" y="2133600"/>
            <a:ext cx="700088"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1</a:t>
            </a:r>
          </a:p>
        </p:txBody>
      </p:sp>
      <p:sp>
        <p:nvSpPr>
          <p:cNvPr id="6153" name="Text Box 9"/>
          <p:cNvSpPr txBox="1">
            <a:spLocks noChangeArrowheads="1"/>
          </p:cNvSpPr>
          <p:nvPr/>
        </p:nvSpPr>
        <p:spPr bwMode="auto">
          <a:xfrm>
            <a:off x="5410200" y="1981200"/>
            <a:ext cx="701517"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2</a:t>
            </a:r>
          </a:p>
        </p:txBody>
      </p:sp>
      <p:sp>
        <p:nvSpPr>
          <p:cNvPr id="6154" name="Text Box 10"/>
          <p:cNvSpPr txBox="1">
            <a:spLocks noChangeArrowheads="1"/>
          </p:cNvSpPr>
          <p:nvPr/>
        </p:nvSpPr>
        <p:spPr bwMode="auto">
          <a:xfrm>
            <a:off x="1371600" y="4876800"/>
            <a:ext cx="701517"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3</a:t>
            </a:r>
          </a:p>
        </p:txBody>
      </p:sp>
      <p:sp>
        <p:nvSpPr>
          <p:cNvPr id="6155" name="Text Box 11"/>
          <p:cNvSpPr txBox="1">
            <a:spLocks noChangeArrowheads="1"/>
          </p:cNvSpPr>
          <p:nvPr/>
        </p:nvSpPr>
        <p:spPr bwMode="auto">
          <a:xfrm>
            <a:off x="6096000" y="4800600"/>
            <a:ext cx="701516"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4</a:t>
            </a:r>
          </a:p>
        </p:txBody>
      </p:sp>
      <p:sp>
        <p:nvSpPr>
          <p:cNvPr id="6156" name="Text Box 12"/>
          <p:cNvSpPr txBox="1">
            <a:spLocks noChangeArrowheads="1"/>
          </p:cNvSpPr>
          <p:nvPr/>
        </p:nvSpPr>
        <p:spPr bwMode="auto">
          <a:xfrm>
            <a:off x="5357813" y="168593"/>
            <a:ext cx="3887629" cy="701731"/>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000000"/>
                </a:solidFill>
                <a:latin typeface="Arial" pitchFamily="34" charset="0"/>
              </a:rPr>
              <a:t>Tips for selecting </a:t>
            </a:r>
            <a:endParaRPr lang="en-US" dirty="0"/>
          </a:p>
          <a:p>
            <a:pPr>
              <a:lnSpc>
                <a:spcPct val="95000"/>
              </a:lnSpc>
            </a:pPr>
            <a:r>
              <a:rPr lang="en-US" sz="2400" dirty="0">
                <a:solidFill>
                  <a:srgbClr val="000000"/>
                </a:solidFill>
                <a:latin typeface="Arial" pitchFamily="34" charset="0"/>
              </a:rPr>
              <a:t>keywords</a:t>
            </a:r>
          </a:p>
        </p:txBody>
      </p:sp>
      <p:sp>
        <p:nvSpPr>
          <p:cNvPr id="6157" name="Text Box 13"/>
          <p:cNvSpPr txBox="1">
            <a:spLocks noChangeArrowheads="1"/>
          </p:cNvSpPr>
          <p:nvPr/>
        </p:nvSpPr>
        <p:spPr bwMode="auto">
          <a:xfrm>
            <a:off x="2667000" y="2133600"/>
            <a:ext cx="1900238" cy="1052596"/>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Think how the page you are looking for will be written.</a:t>
            </a:r>
          </a:p>
        </p:txBody>
      </p:sp>
      <p:sp>
        <p:nvSpPr>
          <p:cNvPr id="6158" name="Text Box 14"/>
          <p:cNvSpPr txBox="1">
            <a:spLocks noChangeArrowheads="1"/>
          </p:cNvSpPr>
          <p:nvPr/>
        </p:nvSpPr>
        <p:spPr bwMode="auto">
          <a:xfrm>
            <a:off x="2971800" y="5105400"/>
            <a:ext cx="2095977" cy="789447"/>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Use the words that are most likely to appear on the page.</a:t>
            </a:r>
          </a:p>
        </p:txBody>
      </p:sp>
      <p:sp>
        <p:nvSpPr>
          <p:cNvPr id="6159" name="Text Box 15"/>
          <p:cNvSpPr txBox="1">
            <a:spLocks noChangeArrowheads="1"/>
          </p:cNvSpPr>
          <p:nvPr/>
        </p:nvSpPr>
        <p:spPr bwMode="auto">
          <a:xfrm>
            <a:off x="6629400" y="2286000"/>
            <a:ext cx="2313147" cy="789447"/>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Describe what you need with as few terms as possible.</a:t>
            </a:r>
          </a:p>
        </p:txBody>
      </p:sp>
      <p:sp>
        <p:nvSpPr>
          <p:cNvPr id="6160" name="Text Box 16"/>
          <p:cNvSpPr txBox="1">
            <a:spLocks noChangeArrowheads="1"/>
          </p:cNvSpPr>
          <p:nvPr/>
        </p:nvSpPr>
        <p:spPr bwMode="auto">
          <a:xfrm>
            <a:off x="7543800" y="4876800"/>
            <a:ext cx="1827371" cy="789447"/>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Choose descriptive words.</a:t>
            </a:r>
          </a:p>
        </p:txBody>
      </p:sp>
      <p:sp>
        <p:nvSpPr>
          <p:cNvPr id="6161" name="Rectangle 17"/>
          <p:cNvSpPr>
            <a:spLocks noChangeArrowheads="1"/>
          </p:cNvSpPr>
          <p:nvPr/>
        </p:nvSpPr>
        <p:spPr bwMode="auto">
          <a:xfrm>
            <a:off x="152400" y="152400"/>
            <a:ext cx="5173503" cy="710089"/>
          </a:xfrm>
          <a:prstGeom prst="rect">
            <a:avLst/>
          </a:prstGeom>
          <a:solidFill>
            <a:schemeClr val="accent1">
              <a:lumMod val="50000"/>
            </a:schemeClr>
          </a:solidFill>
          <a:ln w="9525">
            <a:solidFill>
              <a:srgbClr val="000000"/>
            </a:solidFill>
            <a:miter lim="800000"/>
            <a:headEnd/>
            <a:tailEnd/>
          </a:ln>
          <a:effectLst/>
        </p:spPr>
        <p:txBody>
          <a:bodyPr lIns="82296" tIns="41148" rIns="82296" bIns="41148"/>
          <a:lstStyle/>
          <a:p>
            <a:endParaRPr lang="en-US"/>
          </a:p>
        </p:txBody>
      </p:sp>
      <p:pic>
        <p:nvPicPr>
          <p:cNvPr id="6162" name="Picture 18"/>
          <p:cNvPicPr>
            <a:picLocks noChangeAspect="1" noChangeArrowheads="1"/>
          </p:cNvPicPr>
          <p:nvPr/>
        </p:nvPicPr>
        <p:blipFill>
          <a:blip r:embed="rId2" cstate="print"/>
          <a:srcRect/>
          <a:stretch>
            <a:fillRect/>
          </a:stretch>
        </p:blipFill>
        <p:spPr bwMode="auto">
          <a:xfrm>
            <a:off x="1505903" y="370047"/>
            <a:ext cx="3677603" cy="385763"/>
          </a:xfrm>
          <a:prstGeom prst="rect">
            <a:avLst/>
          </a:prstGeom>
          <a:noFill/>
        </p:spPr>
      </p:pic>
      <p:sp>
        <p:nvSpPr>
          <p:cNvPr id="6145" name="Rectangle 1"/>
          <p:cNvSpPr>
            <a:spLocks noGrp="1" noChangeArrowheads="1"/>
          </p:cNvSpPr>
          <p:nvPr>
            <p:ph type="title"/>
          </p:nvPr>
        </p:nvSpPr>
        <p:spPr>
          <a:xfrm>
            <a:off x="1600200" y="381000"/>
            <a:ext cx="8153400" cy="99060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6163" name="Text Box 19"/>
          <p:cNvSpPr txBox="1">
            <a:spLocks noChangeArrowheads="1"/>
          </p:cNvSpPr>
          <p:nvPr/>
        </p:nvSpPr>
        <p:spPr bwMode="auto">
          <a:xfrm>
            <a:off x="240030" y="375762"/>
            <a:ext cx="1032987"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 calcmode="lin" valueType="num">
                                      <p:cBhvr additive="base">
                                        <p:cTn id="7" dur="500" fill="hold"/>
                                        <p:tgtEl>
                                          <p:spTgt spid="6151"/>
                                        </p:tgtEl>
                                        <p:attrNameLst>
                                          <p:attrName>ppt_x</p:attrName>
                                        </p:attrNameLst>
                                      </p:cBhvr>
                                      <p:tavLst>
                                        <p:tav tm="0">
                                          <p:val>
                                            <p:strVal val="#ppt_x"/>
                                          </p:val>
                                        </p:tav>
                                        <p:tav tm="100000">
                                          <p:val>
                                            <p:strVal val="#ppt_x"/>
                                          </p:val>
                                        </p:tav>
                                      </p:tavLst>
                                    </p:anim>
                                    <p:anim calcmode="lin" valueType="num">
                                      <p:cBhvr additive="base">
                                        <p:cTn id="8" dur="500" fill="hold"/>
                                        <p:tgtEl>
                                          <p:spTgt spid="615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52"/>
                                        </p:tgtEl>
                                        <p:attrNameLst>
                                          <p:attrName>style.visibility</p:attrName>
                                        </p:attrNameLst>
                                      </p:cBhvr>
                                      <p:to>
                                        <p:strVal val="visible"/>
                                      </p:to>
                                    </p:set>
                                    <p:anim calcmode="lin" valueType="num">
                                      <p:cBhvr additive="base">
                                        <p:cTn id="11" dur="500" fill="hold"/>
                                        <p:tgtEl>
                                          <p:spTgt spid="6152"/>
                                        </p:tgtEl>
                                        <p:attrNameLst>
                                          <p:attrName>ppt_x</p:attrName>
                                        </p:attrNameLst>
                                      </p:cBhvr>
                                      <p:tavLst>
                                        <p:tav tm="0">
                                          <p:val>
                                            <p:strVal val="#ppt_x"/>
                                          </p:val>
                                        </p:tav>
                                        <p:tav tm="100000">
                                          <p:val>
                                            <p:strVal val="#ppt_x"/>
                                          </p:val>
                                        </p:tav>
                                      </p:tavLst>
                                    </p:anim>
                                    <p:anim calcmode="lin" valueType="num">
                                      <p:cBhvr additive="base">
                                        <p:cTn id="12"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57">
                                            <p:txEl>
                                              <p:pRg st="0" end="0"/>
                                            </p:txEl>
                                          </p:spTgt>
                                        </p:tgtEl>
                                        <p:attrNameLst>
                                          <p:attrName>style.visibility</p:attrName>
                                        </p:attrNameLst>
                                      </p:cBhvr>
                                      <p:to>
                                        <p:strVal val="visible"/>
                                      </p:to>
                                    </p:set>
                                    <p:anim calcmode="lin" valueType="num">
                                      <p:cBhvr additive="base">
                                        <p:cTn id="17" dur="500" fill="hold"/>
                                        <p:tgtEl>
                                          <p:spTgt spid="615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 calcmode="lin" valueType="num">
                                      <p:cBhvr additive="base">
                                        <p:cTn id="23" dur="500" fill="hold"/>
                                        <p:tgtEl>
                                          <p:spTgt spid="6153"/>
                                        </p:tgtEl>
                                        <p:attrNameLst>
                                          <p:attrName>ppt_x</p:attrName>
                                        </p:attrNameLst>
                                      </p:cBhvr>
                                      <p:tavLst>
                                        <p:tav tm="0">
                                          <p:val>
                                            <p:strVal val="#ppt_x"/>
                                          </p:val>
                                        </p:tav>
                                        <p:tav tm="100000">
                                          <p:val>
                                            <p:strVal val="#ppt_x"/>
                                          </p:val>
                                        </p:tav>
                                      </p:tavLst>
                                    </p:anim>
                                    <p:anim calcmode="lin" valueType="num">
                                      <p:cBhvr additive="base">
                                        <p:cTn id="24" dur="500" fill="hold"/>
                                        <p:tgtEl>
                                          <p:spTgt spid="615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150"/>
                                        </p:tgtEl>
                                        <p:attrNameLst>
                                          <p:attrName>style.visibility</p:attrName>
                                        </p:attrNameLst>
                                      </p:cBhvr>
                                      <p:to>
                                        <p:strVal val="visible"/>
                                      </p:to>
                                    </p:set>
                                    <p:anim calcmode="lin" valueType="num">
                                      <p:cBhvr additive="base">
                                        <p:cTn id="27" dur="500" fill="hold"/>
                                        <p:tgtEl>
                                          <p:spTgt spid="6150"/>
                                        </p:tgtEl>
                                        <p:attrNameLst>
                                          <p:attrName>ppt_x</p:attrName>
                                        </p:attrNameLst>
                                      </p:cBhvr>
                                      <p:tavLst>
                                        <p:tav tm="0">
                                          <p:val>
                                            <p:strVal val="#ppt_x"/>
                                          </p:val>
                                        </p:tav>
                                        <p:tav tm="100000">
                                          <p:val>
                                            <p:strVal val="#ppt_x"/>
                                          </p:val>
                                        </p:tav>
                                      </p:tavLst>
                                    </p:anim>
                                    <p:anim calcmode="lin" valueType="num">
                                      <p:cBhvr additive="base">
                                        <p:cTn id="28"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159">
                                            <p:txEl>
                                              <p:pRg st="0" end="0"/>
                                            </p:txEl>
                                          </p:spTgt>
                                        </p:tgtEl>
                                        <p:attrNameLst>
                                          <p:attrName>style.visibility</p:attrName>
                                        </p:attrNameLst>
                                      </p:cBhvr>
                                      <p:to>
                                        <p:strVal val="visible"/>
                                      </p:to>
                                    </p:set>
                                    <p:anim calcmode="lin" valueType="num">
                                      <p:cBhvr additive="base">
                                        <p:cTn id="33" dur="500" fill="hold"/>
                                        <p:tgtEl>
                                          <p:spTgt spid="6159">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54"/>
                                        </p:tgtEl>
                                        <p:attrNameLst>
                                          <p:attrName>style.visibility</p:attrName>
                                        </p:attrNameLst>
                                      </p:cBhvr>
                                      <p:to>
                                        <p:strVal val="visible"/>
                                      </p:to>
                                    </p:set>
                                    <p:anim calcmode="lin" valueType="num">
                                      <p:cBhvr additive="base">
                                        <p:cTn id="39" dur="500" fill="hold"/>
                                        <p:tgtEl>
                                          <p:spTgt spid="6154"/>
                                        </p:tgtEl>
                                        <p:attrNameLst>
                                          <p:attrName>ppt_x</p:attrName>
                                        </p:attrNameLst>
                                      </p:cBhvr>
                                      <p:tavLst>
                                        <p:tav tm="0">
                                          <p:val>
                                            <p:strVal val="#ppt_x"/>
                                          </p:val>
                                        </p:tav>
                                        <p:tav tm="100000">
                                          <p:val>
                                            <p:strVal val="#ppt_x"/>
                                          </p:val>
                                        </p:tav>
                                      </p:tavLst>
                                    </p:anim>
                                    <p:anim calcmode="lin" valueType="num">
                                      <p:cBhvr additive="base">
                                        <p:cTn id="40" dur="500" fill="hold"/>
                                        <p:tgtEl>
                                          <p:spTgt spid="615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149"/>
                                        </p:tgtEl>
                                        <p:attrNameLst>
                                          <p:attrName>style.visibility</p:attrName>
                                        </p:attrNameLst>
                                      </p:cBhvr>
                                      <p:to>
                                        <p:strVal val="visible"/>
                                      </p:to>
                                    </p:set>
                                    <p:anim calcmode="lin" valueType="num">
                                      <p:cBhvr additive="base">
                                        <p:cTn id="43" dur="500" fill="hold"/>
                                        <p:tgtEl>
                                          <p:spTgt spid="6149"/>
                                        </p:tgtEl>
                                        <p:attrNameLst>
                                          <p:attrName>ppt_x</p:attrName>
                                        </p:attrNameLst>
                                      </p:cBhvr>
                                      <p:tavLst>
                                        <p:tav tm="0">
                                          <p:val>
                                            <p:strVal val="#ppt_x"/>
                                          </p:val>
                                        </p:tav>
                                        <p:tav tm="100000">
                                          <p:val>
                                            <p:strVal val="#ppt_x"/>
                                          </p:val>
                                        </p:tav>
                                      </p:tavLst>
                                    </p:anim>
                                    <p:anim calcmode="lin" valueType="num">
                                      <p:cBhvr additive="base">
                                        <p:cTn id="44"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158">
                                            <p:txEl>
                                              <p:pRg st="0" end="0"/>
                                            </p:txEl>
                                          </p:spTgt>
                                        </p:tgtEl>
                                        <p:attrNameLst>
                                          <p:attrName>style.visibility</p:attrName>
                                        </p:attrNameLst>
                                      </p:cBhvr>
                                      <p:to>
                                        <p:strVal val="visible"/>
                                      </p:to>
                                    </p:set>
                                    <p:anim calcmode="lin" valueType="num">
                                      <p:cBhvr additive="base">
                                        <p:cTn id="49" dur="500" fill="hold"/>
                                        <p:tgtEl>
                                          <p:spTgt spid="615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155"/>
                                        </p:tgtEl>
                                        <p:attrNameLst>
                                          <p:attrName>style.visibility</p:attrName>
                                        </p:attrNameLst>
                                      </p:cBhvr>
                                      <p:to>
                                        <p:strVal val="visible"/>
                                      </p:to>
                                    </p:set>
                                    <p:anim calcmode="lin" valueType="num">
                                      <p:cBhvr additive="base">
                                        <p:cTn id="55" dur="500" fill="hold"/>
                                        <p:tgtEl>
                                          <p:spTgt spid="6155"/>
                                        </p:tgtEl>
                                        <p:attrNameLst>
                                          <p:attrName>ppt_x</p:attrName>
                                        </p:attrNameLst>
                                      </p:cBhvr>
                                      <p:tavLst>
                                        <p:tav tm="0">
                                          <p:val>
                                            <p:strVal val="#ppt_x"/>
                                          </p:val>
                                        </p:tav>
                                        <p:tav tm="100000">
                                          <p:val>
                                            <p:strVal val="#ppt_x"/>
                                          </p:val>
                                        </p:tav>
                                      </p:tavLst>
                                    </p:anim>
                                    <p:anim calcmode="lin" valueType="num">
                                      <p:cBhvr additive="base">
                                        <p:cTn id="56" dur="500" fill="hold"/>
                                        <p:tgtEl>
                                          <p:spTgt spid="615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148"/>
                                        </p:tgtEl>
                                        <p:attrNameLst>
                                          <p:attrName>style.visibility</p:attrName>
                                        </p:attrNameLst>
                                      </p:cBhvr>
                                      <p:to>
                                        <p:strVal val="visible"/>
                                      </p:to>
                                    </p:set>
                                    <p:anim calcmode="lin" valueType="num">
                                      <p:cBhvr additive="base">
                                        <p:cTn id="59" dur="500" fill="hold"/>
                                        <p:tgtEl>
                                          <p:spTgt spid="6148"/>
                                        </p:tgtEl>
                                        <p:attrNameLst>
                                          <p:attrName>ppt_x</p:attrName>
                                        </p:attrNameLst>
                                      </p:cBhvr>
                                      <p:tavLst>
                                        <p:tav tm="0">
                                          <p:val>
                                            <p:strVal val="#ppt_x"/>
                                          </p:val>
                                        </p:tav>
                                        <p:tav tm="100000">
                                          <p:val>
                                            <p:strVal val="#ppt_x"/>
                                          </p:val>
                                        </p:tav>
                                      </p:tavLst>
                                    </p:anim>
                                    <p:anim calcmode="lin" valueType="num">
                                      <p:cBhvr additive="base">
                                        <p:cTn id="60"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160">
                                            <p:txEl>
                                              <p:pRg st="0" end="0"/>
                                            </p:txEl>
                                          </p:spTgt>
                                        </p:tgtEl>
                                        <p:attrNameLst>
                                          <p:attrName>style.visibility</p:attrName>
                                        </p:attrNameLst>
                                      </p:cBhvr>
                                      <p:to>
                                        <p:strVal val="visible"/>
                                      </p:to>
                                    </p:set>
                                    <p:anim calcmode="lin" valueType="num">
                                      <p:cBhvr additive="base">
                                        <p:cTn id="65" dur="500" fill="hold"/>
                                        <p:tgtEl>
                                          <p:spTgt spid="6160">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1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p:bldP spid="6153" grpId="0"/>
      <p:bldP spid="6154" grpId="0"/>
      <p:bldP spid="6155" grpId="0"/>
      <p:bldP spid="6157" grpId="0" build="allAtOnce"/>
      <p:bldP spid="6158" grpId="0" build="allAtOnce"/>
      <p:bldP spid="6159" grpId="0" build="allAtOnce"/>
      <p:bldP spid="616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5570697" y="114300"/>
            <a:ext cx="4309110" cy="701731"/>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000000"/>
                </a:solidFill>
                <a:latin typeface="Arial" pitchFamily="34" charset="0"/>
              </a:rPr>
              <a:t>How to find those </a:t>
            </a:r>
            <a:endParaRPr lang="en-US" dirty="0"/>
          </a:p>
          <a:p>
            <a:pPr>
              <a:lnSpc>
                <a:spcPct val="95000"/>
              </a:lnSpc>
            </a:pPr>
            <a:r>
              <a:rPr lang="en-US" sz="2400" dirty="0">
                <a:solidFill>
                  <a:srgbClr val="000000"/>
                </a:solidFill>
                <a:latin typeface="Arial" pitchFamily="34" charset="0"/>
              </a:rPr>
              <a:t>perfect "keys"</a:t>
            </a:r>
          </a:p>
        </p:txBody>
      </p:sp>
      <p:pic>
        <p:nvPicPr>
          <p:cNvPr id="7173" name="Picture 5"/>
          <p:cNvPicPr>
            <a:picLocks noChangeAspect="1" noChangeArrowheads="1"/>
          </p:cNvPicPr>
          <p:nvPr/>
        </p:nvPicPr>
        <p:blipFill>
          <a:blip r:embed="rId2" cstate="print"/>
          <a:srcRect/>
          <a:stretch>
            <a:fillRect/>
          </a:stretch>
        </p:blipFill>
        <p:spPr bwMode="auto">
          <a:xfrm>
            <a:off x="5632133" y="1243013"/>
            <a:ext cx="2381727" cy="685800"/>
          </a:xfrm>
          <a:prstGeom prst="rect">
            <a:avLst/>
          </a:prstGeom>
          <a:noFill/>
        </p:spPr>
      </p:pic>
      <p:sp>
        <p:nvSpPr>
          <p:cNvPr id="7174" name="Text Box 6"/>
          <p:cNvSpPr txBox="1">
            <a:spLocks noChangeArrowheads="1"/>
          </p:cNvSpPr>
          <p:nvPr/>
        </p:nvSpPr>
        <p:spPr bwMode="auto">
          <a:xfrm>
            <a:off x="152400" y="2590800"/>
            <a:ext cx="8649653" cy="2046714"/>
          </a:xfrm>
          <a:prstGeom prst="rect">
            <a:avLst/>
          </a:prstGeom>
          <a:noFill/>
          <a:ln w="9525">
            <a:noFill/>
            <a:miter lim="800000"/>
            <a:headEnd/>
            <a:tailEnd/>
          </a:ln>
          <a:effectLst/>
        </p:spPr>
        <p:txBody>
          <a:bodyPr lIns="0" tIns="0" rIns="0" bIns="0">
            <a:spAutoFit/>
          </a:bodyPr>
          <a:lstStyle/>
          <a:p>
            <a:pPr lvl="1" indent="-308610">
              <a:lnSpc>
                <a:spcPct val="95000"/>
              </a:lnSpc>
              <a:buClr>
                <a:srgbClr val="000000"/>
              </a:buClr>
              <a:buSzPct val="100000"/>
              <a:buFontTx/>
              <a:buAutoNum type="arabicPeriod"/>
            </a:pPr>
            <a:r>
              <a:rPr lang="en-US" sz="2000" dirty="0">
                <a:solidFill>
                  <a:srgbClr val="000000"/>
                </a:solidFill>
                <a:latin typeface="Arial" pitchFamily="34" charset="0"/>
              </a:rPr>
              <a:t>What is it I’m looking for? </a:t>
            </a:r>
            <a:r>
              <a:rPr lang="en-US" sz="2000" dirty="0">
                <a:solidFill>
                  <a:srgbClr val="0B5394"/>
                </a:solidFill>
                <a:latin typeface="Arial" pitchFamily="34" charset="0"/>
              </a:rPr>
              <a:t>(think about common keywords)</a:t>
            </a:r>
            <a:endParaRPr lang="en-US" sz="2000" dirty="0"/>
          </a:p>
          <a:p>
            <a:pPr lvl="1" indent="-308610">
              <a:lnSpc>
                <a:spcPct val="95000"/>
              </a:lnSpc>
              <a:buClr>
                <a:srgbClr val="000000"/>
              </a:buClr>
              <a:buSzPct val="100000"/>
              <a:buFontTx/>
              <a:buAutoNum type="arabicPeriod"/>
            </a:pPr>
            <a:r>
              <a:rPr lang="en-US" sz="2000" dirty="0">
                <a:solidFill>
                  <a:srgbClr val="000000"/>
                </a:solidFill>
                <a:latin typeface="Arial" pitchFamily="34" charset="0"/>
              </a:rPr>
              <a:t>How would someone else talk about it? </a:t>
            </a:r>
            <a:r>
              <a:rPr lang="en-US" sz="2000" dirty="0">
                <a:solidFill>
                  <a:srgbClr val="0B5394"/>
                </a:solidFill>
                <a:latin typeface="Arial" pitchFamily="34" charset="0"/>
              </a:rPr>
              <a:t>(what words would they use? how would THEY describe it?)</a:t>
            </a:r>
            <a:endParaRPr lang="en-US" sz="2000" dirty="0"/>
          </a:p>
          <a:p>
            <a:pPr lvl="1" indent="-308610">
              <a:lnSpc>
                <a:spcPct val="95000"/>
              </a:lnSpc>
              <a:buClr>
                <a:srgbClr val="000000"/>
              </a:buClr>
              <a:buSzPct val="100000"/>
              <a:buFontTx/>
              <a:buAutoNum type="arabicPeriod"/>
            </a:pPr>
            <a:r>
              <a:rPr lang="en-US" sz="2000" dirty="0">
                <a:solidFill>
                  <a:srgbClr val="000000"/>
                </a:solidFill>
                <a:latin typeface="Arial" pitchFamily="34" charset="0"/>
              </a:rPr>
              <a:t>Which of those terms would be most common?</a:t>
            </a:r>
            <a:endParaRPr lang="en-US" sz="2000" dirty="0"/>
          </a:p>
          <a:p>
            <a:pPr lvl="1" indent="-308610">
              <a:lnSpc>
                <a:spcPct val="95000"/>
              </a:lnSpc>
              <a:buClr>
                <a:srgbClr val="000000"/>
              </a:buClr>
              <a:buSzPct val="100000"/>
              <a:buFontTx/>
              <a:buAutoNum type="arabicPeriod"/>
            </a:pPr>
            <a:r>
              <a:rPr lang="en-US" sz="2000" dirty="0">
                <a:solidFill>
                  <a:srgbClr val="000000"/>
                </a:solidFill>
                <a:latin typeface="Arial" pitchFamily="34" charset="0"/>
              </a:rPr>
              <a:t>Which of those terms would be very specialized to this topic?</a:t>
            </a:r>
            <a:endParaRPr lang="en-US" sz="2000" dirty="0"/>
          </a:p>
          <a:p>
            <a:pPr lvl="1" indent="-308610">
              <a:lnSpc>
                <a:spcPct val="95000"/>
              </a:lnSpc>
              <a:buClr>
                <a:srgbClr val="000000"/>
              </a:buClr>
              <a:buSzPct val="100000"/>
              <a:buFontTx/>
              <a:buAutoNum type="arabicPeriod"/>
            </a:pPr>
            <a:r>
              <a:rPr lang="en-US" sz="2000" dirty="0">
                <a:solidFill>
                  <a:srgbClr val="000000"/>
                </a:solidFill>
                <a:latin typeface="Arial" pitchFamily="34" charset="0"/>
              </a:rPr>
              <a:t>What kind of thing would make me happy? </a:t>
            </a:r>
            <a:r>
              <a:rPr lang="en-US" sz="2000" dirty="0">
                <a:solidFill>
                  <a:srgbClr val="0B5394"/>
                </a:solidFill>
                <a:latin typeface="Arial" pitchFamily="34" charset="0"/>
              </a:rPr>
              <a:t>(do I want a single web page, a definition, a collection, an image.... or …?)</a:t>
            </a:r>
          </a:p>
        </p:txBody>
      </p:sp>
      <p:pic>
        <p:nvPicPr>
          <p:cNvPr id="7175" name="Picture 7"/>
          <p:cNvPicPr>
            <a:picLocks noChangeAspect="1" noChangeArrowheads="1"/>
          </p:cNvPicPr>
          <p:nvPr/>
        </p:nvPicPr>
        <p:blipFill>
          <a:blip r:embed="rId3" cstate="print"/>
          <a:srcRect/>
          <a:stretch>
            <a:fillRect/>
          </a:stretch>
        </p:blipFill>
        <p:spPr bwMode="auto">
          <a:xfrm>
            <a:off x="3834765" y="5853589"/>
            <a:ext cx="1521619" cy="455771"/>
          </a:xfrm>
          <a:prstGeom prst="rect">
            <a:avLst/>
          </a:prstGeom>
          <a:noFill/>
        </p:spPr>
      </p:pic>
      <p:sp>
        <p:nvSpPr>
          <p:cNvPr id="7176" name="Text Box 8"/>
          <p:cNvSpPr txBox="1">
            <a:spLocks noChangeArrowheads="1"/>
          </p:cNvSpPr>
          <p:nvPr/>
        </p:nvSpPr>
        <p:spPr bwMode="auto">
          <a:xfrm>
            <a:off x="5360670" y="5832158"/>
            <a:ext cx="1703070"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000000"/>
                </a:solidFill>
                <a:latin typeface="Arial" pitchFamily="34" charset="0"/>
              </a:rPr>
              <a:t>You try it!</a:t>
            </a:r>
          </a:p>
        </p:txBody>
      </p:sp>
      <p:sp>
        <p:nvSpPr>
          <p:cNvPr id="7177" name="Rectangle 9"/>
          <p:cNvSpPr>
            <a:spLocks noChangeArrowheads="1"/>
          </p:cNvSpPr>
          <p:nvPr/>
        </p:nvSpPr>
        <p:spPr bwMode="auto">
          <a:xfrm>
            <a:off x="150020" y="194310"/>
            <a:ext cx="5173503" cy="710089"/>
          </a:xfrm>
          <a:prstGeom prst="rect">
            <a:avLst/>
          </a:prstGeom>
          <a:solidFill>
            <a:schemeClr val="accent1">
              <a:lumMod val="50000"/>
            </a:schemeClr>
          </a:solidFill>
          <a:ln w="9525">
            <a:solidFill>
              <a:srgbClr val="000000"/>
            </a:solidFill>
            <a:miter lim="800000"/>
            <a:headEnd/>
            <a:tailEnd/>
          </a:ln>
          <a:effectLst/>
        </p:spPr>
        <p:txBody>
          <a:bodyPr lIns="82296" tIns="41148" rIns="82296" bIns="41148"/>
          <a:lstStyle/>
          <a:p>
            <a:endParaRPr lang="en-US"/>
          </a:p>
        </p:txBody>
      </p:sp>
      <p:pic>
        <p:nvPicPr>
          <p:cNvPr id="7178" name="Picture 10"/>
          <p:cNvPicPr>
            <a:picLocks noChangeAspect="1" noChangeArrowheads="1"/>
          </p:cNvPicPr>
          <p:nvPr/>
        </p:nvPicPr>
        <p:blipFill>
          <a:blip r:embed="rId4" cstate="print"/>
          <a:srcRect/>
          <a:stretch>
            <a:fillRect/>
          </a:stretch>
        </p:blipFill>
        <p:spPr bwMode="auto">
          <a:xfrm>
            <a:off x="1505903" y="370047"/>
            <a:ext cx="3677603" cy="385763"/>
          </a:xfrm>
          <a:prstGeom prst="rect">
            <a:avLst/>
          </a:prstGeom>
          <a:noFill/>
        </p:spPr>
      </p:pic>
      <p:sp>
        <p:nvSpPr>
          <p:cNvPr id="7169" name="Rectangle 1"/>
          <p:cNvSpPr>
            <a:spLocks noGrp="1" noChangeArrowheads="1"/>
          </p:cNvSpPr>
          <p:nvPr>
            <p:ph type="title"/>
          </p:nvPr>
        </p:nvSpPr>
        <p:spPr>
          <a:xfrm>
            <a:off x="1524000" y="381000"/>
            <a:ext cx="8153400" cy="99060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7179" name="Text Box 11"/>
          <p:cNvSpPr txBox="1">
            <a:spLocks noChangeArrowheads="1"/>
          </p:cNvSpPr>
          <p:nvPr/>
        </p:nvSpPr>
        <p:spPr bwMode="auto">
          <a:xfrm>
            <a:off x="391478" y="354330"/>
            <a:ext cx="1031558"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5486400" y="228600"/>
            <a:ext cx="3887629" cy="701731"/>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000000"/>
                </a:solidFill>
                <a:latin typeface="Arial" pitchFamily="34" charset="0"/>
              </a:rPr>
              <a:t>Keyword Search</a:t>
            </a:r>
            <a:endParaRPr lang="en-US" dirty="0"/>
          </a:p>
          <a:p>
            <a:pPr>
              <a:lnSpc>
                <a:spcPct val="95000"/>
              </a:lnSpc>
            </a:pPr>
            <a:r>
              <a:rPr lang="en-US" sz="2400" dirty="0">
                <a:solidFill>
                  <a:srgbClr val="000000"/>
                </a:solidFill>
                <a:latin typeface="Arial" pitchFamily="34" charset="0"/>
              </a:rPr>
              <a:t>Challenge</a:t>
            </a:r>
          </a:p>
        </p:txBody>
      </p:sp>
      <p:sp>
        <p:nvSpPr>
          <p:cNvPr id="8197" name="Text Box 5"/>
          <p:cNvSpPr txBox="1">
            <a:spLocks noChangeArrowheads="1"/>
          </p:cNvSpPr>
          <p:nvPr/>
        </p:nvSpPr>
        <p:spPr bwMode="auto">
          <a:xfrm>
            <a:off x="414337" y="1524000"/>
            <a:ext cx="8729663" cy="4327338"/>
          </a:xfrm>
          <a:prstGeom prst="rect">
            <a:avLst/>
          </a:prstGeom>
          <a:noFill/>
          <a:ln w="9525">
            <a:noFill/>
            <a:miter lim="800000"/>
            <a:headEnd/>
            <a:tailEnd/>
          </a:ln>
          <a:effectLst/>
        </p:spPr>
        <p:txBody>
          <a:bodyPr lIns="0" tIns="0" rIns="0" bIns="0">
            <a:spAutoFit/>
          </a:bodyPr>
          <a:lstStyle/>
          <a:p>
            <a:pPr>
              <a:lnSpc>
                <a:spcPct val="95000"/>
              </a:lnSpc>
            </a:pPr>
            <a:endParaRPr lang="en-US" sz="2800" b="1" dirty="0" smtClean="0">
              <a:solidFill>
                <a:srgbClr val="000000"/>
              </a:solidFill>
              <a:latin typeface="Arial" pitchFamily="34" charset="0"/>
            </a:endParaRPr>
          </a:p>
          <a:p>
            <a:pPr>
              <a:lnSpc>
                <a:spcPct val="95000"/>
              </a:lnSpc>
            </a:pPr>
            <a:r>
              <a:rPr lang="en-US" sz="2800" b="1" dirty="0" smtClean="0">
                <a:solidFill>
                  <a:srgbClr val="000000"/>
                </a:solidFill>
                <a:latin typeface="Arial" pitchFamily="34" charset="0"/>
              </a:rPr>
              <a:t>Search Topic: </a:t>
            </a:r>
            <a:r>
              <a:rPr lang="en-US" sz="2800" dirty="0" smtClean="0">
                <a:solidFill>
                  <a:srgbClr val="000000"/>
                </a:solidFill>
                <a:latin typeface="Arial" pitchFamily="34" charset="0"/>
              </a:rPr>
              <a:t>Sandwich</a:t>
            </a:r>
            <a:endParaRPr lang="en-US" sz="2800" dirty="0" smtClean="0">
              <a:solidFill>
                <a:srgbClr val="000000"/>
              </a:solidFill>
              <a:latin typeface="Arial" pitchFamily="34" charset="0"/>
            </a:endParaRPr>
          </a:p>
          <a:p>
            <a:pPr>
              <a:lnSpc>
                <a:spcPct val="95000"/>
              </a:lnSpc>
            </a:pPr>
            <a:endParaRPr lang="en-US" dirty="0"/>
          </a:p>
          <a:p>
            <a:pPr>
              <a:lnSpc>
                <a:spcPct val="95000"/>
              </a:lnSpc>
            </a:pPr>
            <a:r>
              <a:rPr lang="en-US" sz="2400" dirty="0" smtClean="0">
                <a:solidFill>
                  <a:srgbClr val="000000"/>
                </a:solidFill>
                <a:latin typeface="Arial" pitchFamily="34" charset="0"/>
              </a:rPr>
              <a:t>	At your table, </a:t>
            </a:r>
            <a:r>
              <a:rPr lang="en-US" sz="2400" dirty="0">
                <a:solidFill>
                  <a:srgbClr val="000000"/>
                </a:solidFill>
                <a:latin typeface="Arial" pitchFamily="34" charset="0"/>
              </a:rPr>
              <a:t>brainstorm 5 keywords for </a:t>
            </a:r>
            <a:r>
              <a:rPr lang="en-US" sz="2400" dirty="0" smtClean="0">
                <a:solidFill>
                  <a:srgbClr val="000000"/>
                </a:solidFill>
                <a:latin typeface="Arial" pitchFamily="34" charset="0"/>
              </a:rPr>
              <a:t>topic (remember	 the tips from before).</a:t>
            </a:r>
            <a:endParaRPr lang="en-US" dirty="0"/>
          </a:p>
          <a:p>
            <a:pPr>
              <a:lnSpc>
                <a:spcPct val="95000"/>
              </a:lnSpc>
            </a:pPr>
            <a:r>
              <a:rPr lang="en-US" sz="2400" dirty="0">
                <a:solidFill>
                  <a:srgbClr val="000000"/>
                </a:solidFill>
                <a:latin typeface="Arial" pitchFamily="34" charset="0"/>
              </a:rPr>
              <a:t> </a:t>
            </a:r>
            <a:endParaRPr lang="en-US" dirty="0"/>
          </a:p>
          <a:p>
            <a:pPr>
              <a:lnSpc>
                <a:spcPct val="95000"/>
              </a:lnSpc>
            </a:pPr>
            <a:r>
              <a:rPr lang="en-US" sz="2400" dirty="0">
                <a:solidFill>
                  <a:srgbClr val="000000"/>
                </a:solidFill>
                <a:latin typeface="Arial" pitchFamily="34" charset="0"/>
              </a:rPr>
              <a:t>       </a:t>
            </a:r>
            <a:r>
              <a:rPr lang="en-US" sz="2400" dirty="0" smtClean="0">
                <a:solidFill>
                  <a:srgbClr val="000000"/>
                </a:solidFill>
                <a:latin typeface="Arial" pitchFamily="34" charset="0"/>
              </a:rPr>
              <a:t>Write down </a:t>
            </a:r>
            <a:r>
              <a:rPr lang="en-US" sz="2400" dirty="0">
                <a:solidFill>
                  <a:srgbClr val="000000"/>
                </a:solidFill>
                <a:latin typeface="Arial" pitchFamily="34" charset="0"/>
              </a:rPr>
              <a:t>keywords </a:t>
            </a:r>
            <a:r>
              <a:rPr lang="en-US" sz="2400" dirty="0" smtClean="0">
                <a:solidFill>
                  <a:srgbClr val="000000"/>
                </a:solidFill>
                <a:latin typeface="Arial" pitchFamily="34" charset="0"/>
              </a:rPr>
              <a:t>on your handout.</a:t>
            </a:r>
            <a:endParaRPr lang="en-US" dirty="0"/>
          </a:p>
          <a:p>
            <a:pPr>
              <a:lnSpc>
                <a:spcPct val="95000"/>
              </a:lnSpc>
            </a:pPr>
            <a:endParaRPr lang="en-US" dirty="0"/>
          </a:p>
          <a:p>
            <a:pPr>
              <a:lnSpc>
                <a:spcPct val="95000"/>
              </a:lnSpc>
            </a:pPr>
            <a:r>
              <a:rPr lang="en-US" sz="2400" dirty="0" smtClean="0">
                <a:solidFill>
                  <a:srgbClr val="000000"/>
                </a:solidFill>
                <a:latin typeface="Arial" pitchFamily="34" charset="0"/>
              </a:rPr>
              <a:t>       Compare </a:t>
            </a:r>
            <a:r>
              <a:rPr lang="en-US" sz="2400" dirty="0">
                <a:solidFill>
                  <a:srgbClr val="000000"/>
                </a:solidFill>
                <a:latin typeface="Arial" pitchFamily="34" charset="0"/>
              </a:rPr>
              <a:t>choices of keywords </a:t>
            </a:r>
            <a:r>
              <a:rPr lang="en-US" sz="2400" dirty="0" smtClean="0">
                <a:solidFill>
                  <a:srgbClr val="000000"/>
                </a:solidFill>
                <a:latin typeface="Arial" pitchFamily="34" charset="0"/>
              </a:rPr>
              <a:t>as class</a:t>
            </a:r>
            <a:endParaRPr lang="en-US" dirty="0"/>
          </a:p>
          <a:p>
            <a:pPr>
              <a:lnSpc>
                <a:spcPct val="95000"/>
              </a:lnSpc>
            </a:pPr>
            <a:endParaRPr lang="en-US" dirty="0"/>
          </a:p>
          <a:p>
            <a:pPr>
              <a:lnSpc>
                <a:spcPct val="95000"/>
              </a:lnSpc>
            </a:pPr>
            <a:r>
              <a:rPr lang="en-US" sz="2400" dirty="0">
                <a:solidFill>
                  <a:srgbClr val="000000"/>
                </a:solidFill>
                <a:latin typeface="Arial" pitchFamily="34" charset="0"/>
              </a:rPr>
              <a:t>Vote for the best</a:t>
            </a:r>
            <a:endParaRPr lang="en-US" dirty="0"/>
          </a:p>
          <a:p>
            <a:pPr>
              <a:lnSpc>
                <a:spcPct val="95000"/>
              </a:lnSpc>
            </a:pPr>
            <a:endParaRPr lang="en-US" dirty="0"/>
          </a:p>
          <a:p>
            <a:pPr>
              <a:lnSpc>
                <a:spcPct val="95000"/>
              </a:lnSpc>
            </a:pPr>
            <a:r>
              <a:rPr lang="en-US" sz="2400" dirty="0">
                <a:solidFill>
                  <a:srgbClr val="000000"/>
                </a:solidFill>
                <a:latin typeface="Arial" pitchFamily="34" charset="0"/>
              </a:rPr>
              <a:t>Now </a:t>
            </a:r>
            <a:r>
              <a:rPr lang="en-US" sz="2400" dirty="0" smtClean="0">
                <a:solidFill>
                  <a:srgbClr val="000000"/>
                </a:solidFill>
                <a:latin typeface="Arial" pitchFamily="34" charset="0"/>
              </a:rPr>
              <a:t>let’s try </a:t>
            </a:r>
            <a:r>
              <a:rPr lang="en-US" sz="2400" dirty="0">
                <a:solidFill>
                  <a:srgbClr val="000000"/>
                </a:solidFill>
                <a:latin typeface="Arial" pitchFamily="34" charset="0"/>
              </a:rPr>
              <a:t>them in the search </a:t>
            </a:r>
            <a:r>
              <a:rPr lang="en-US" sz="2400" dirty="0" smtClean="0">
                <a:solidFill>
                  <a:srgbClr val="000000"/>
                </a:solidFill>
                <a:latin typeface="Arial" pitchFamily="34" charset="0"/>
              </a:rPr>
              <a:t>box…</a:t>
            </a:r>
            <a:endParaRPr lang="en-US" sz="2400" dirty="0">
              <a:solidFill>
                <a:srgbClr val="000000"/>
              </a:solidFill>
              <a:latin typeface="Arial" pitchFamily="34" charset="0"/>
            </a:endParaRPr>
          </a:p>
        </p:txBody>
      </p:sp>
      <p:pic>
        <p:nvPicPr>
          <p:cNvPr id="8198" name="Picture 6"/>
          <p:cNvPicPr>
            <a:picLocks noChangeAspect="1" noChangeArrowheads="1"/>
          </p:cNvPicPr>
          <p:nvPr/>
        </p:nvPicPr>
        <p:blipFill>
          <a:blip r:embed="rId2" cstate="print"/>
          <a:srcRect/>
          <a:stretch>
            <a:fillRect/>
          </a:stretch>
        </p:blipFill>
        <p:spPr bwMode="auto">
          <a:xfrm>
            <a:off x="533400" y="2514600"/>
            <a:ext cx="611505" cy="608648"/>
          </a:xfrm>
          <a:prstGeom prst="rect">
            <a:avLst/>
          </a:prstGeom>
          <a:noFill/>
        </p:spPr>
      </p:pic>
      <p:pic>
        <p:nvPicPr>
          <p:cNvPr id="8201" name="Picture 9"/>
          <p:cNvPicPr>
            <a:picLocks noChangeAspect="1" noChangeArrowheads="1"/>
          </p:cNvPicPr>
          <p:nvPr/>
        </p:nvPicPr>
        <p:blipFill>
          <a:blip r:embed="rId3" cstate="print"/>
          <a:srcRect/>
          <a:stretch>
            <a:fillRect/>
          </a:stretch>
        </p:blipFill>
        <p:spPr bwMode="auto">
          <a:xfrm>
            <a:off x="2590800" y="6570821"/>
            <a:ext cx="3396138" cy="287179"/>
          </a:xfrm>
          <a:prstGeom prst="rect">
            <a:avLst/>
          </a:prstGeom>
          <a:noFill/>
        </p:spPr>
      </p:pic>
      <p:pic>
        <p:nvPicPr>
          <p:cNvPr id="8202" name="Picture 10"/>
          <p:cNvPicPr>
            <a:picLocks noChangeAspect="1" noChangeArrowheads="1"/>
          </p:cNvPicPr>
          <p:nvPr/>
        </p:nvPicPr>
        <p:blipFill>
          <a:blip r:embed="rId4" cstate="print"/>
          <a:srcRect/>
          <a:stretch>
            <a:fillRect/>
          </a:stretch>
        </p:blipFill>
        <p:spPr bwMode="auto">
          <a:xfrm>
            <a:off x="1828800" y="5943600"/>
            <a:ext cx="5016342" cy="437198"/>
          </a:xfrm>
          <a:prstGeom prst="rect">
            <a:avLst/>
          </a:prstGeom>
          <a:noFill/>
        </p:spPr>
      </p:pic>
      <p:sp>
        <p:nvSpPr>
          <p:cNvPr id="8203" name="Rectangle 11"/>
          <p:cNvSpPr>
            <a:spLocks noChangeArrowheads="1"/>
          </p:cNvSpPr>
          <p:nvPr/>
        </p:nvSpPr>
        <p:spPr bwMode="auto">
          <a:xfrm>
            <a:off x="150020" y="194310"/>
            <a:ext cx="5173503" cy="710089"/>
          </a:xfrm>
          <a:prstGeom prst="rect">
            <a:avLst/>
          </a:prstGeom>
          <a:solidFill>
            <a:schemeClr val="accent1">
              <a:lumMod val="50000"/>
            </a:schemeClr>
          </a:solidFill>
          <a:ln w="9525">
            <a:solidFill>
              <a:srgbClr val="000000"/>
            </a:solidFill>
            <a:miter lim="800000"/>
            <a:headEnd/>
            <a:tailEnd/>
          </a:ln>
          <a:effectLst/>
        </p:spPr>
        <p:txBody>
          <a:bodyPr lIns="82296" tIns="41148" rIns="82296" bIns="41148"/>
          <a:lstStyle/>
          <a:p>
            <a:endParaRPr lang="en-US"/>
          </a:p>
        </p:txBody>
      </p:sp>
      <p:pic>
        <p:nvPicPr>
          <p:cNvPr id="8204" name="Picture 12"/>
          <p:cNvPicPr>
            <a:picLocks noChangeAspect="1" noChangeArrowheads="1"/>
          </p:cNvPicPr>
          <p:nvPr/>
        </p:nvPicPr>
        <p:blipFill>
          <a:blip r:embed="rId5" cstate="print"/>
          <a:srcRect/>
          <a:stretch>
            <a:fillRect/>
          </a:stretch>
        </p:blipFill>
        <p:spPr bwMode="auto">
          <a:xfrm>
            <a:off x="1505903" y="370047"/>
            <a:ext cx="3677603" cy="385763"/>
          </a:xfrm>
          <a:prstGeom prst="rect">
            <a:avLst/>
          </a:prstGeom>
          <a:noFill/>
        </p:spPr>
      </p:pic>
      <p:sp>
        <p:nvSpPr>
          <p:cNvPr id="8193" name="Rectangle 1"/>
          <p:cNvSpPr>
            <a:spLocks noGrp="1" noChangeArrowheads="1"/>
          </p:cNvSpPr>
          <p:nvPr>
            <p:ph type="title"/>
          </p:nvPr>
        </p:nvSpPr>
        <p:spPr>
          <a:xfrm>
            <a:off x="1752600" y="381000"/>
            <a:ext cx="3581400" cy="53340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8205" name="Text Box 13"/>
          <p:cNvSpPr txBox="1">
            <a:spLocks noChangeArrowheads="1"/>
          </p:cNvSpPr>
          <p:nvPr/>
        </p:nvSpPr>
        <p:spPr bwMode="auto">
          <a:xfrm>
            <a:off x="391478" y="354330"/>
            <a:ext cx="1031558"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pic>
        <p:nvPicPr>
          <p:cNvPr id="1026" name="Picture 2"/>
          <p:cNvPicPr>
            <a:picLocks noChangeAspect="1" noChangeArrowheads="1"/>
          </p:cNvPicPr>
          <p:nvPr/>
        </p:nvPicPr>
        <p:blipFill>
          <a:blip r:embed="rId6" cstate="print"/>
          <a:srcRect/>
          <a:stretch>
            <a:fillRect/>
          </a:stretch>
        </p:blipFill>
        <p:spPr bwMode="auto">
          <a:xfrm>
            <a:off x="6324600" y="4038600"/>
            <a:ext cx="762000" cy="787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Freeform 4"/>
          <p:cNvSpPr>
            <a:spLocks/>
          </p:cNvSpPr>
          <p:nvPr/>
        </p:nvSpPr>
        <p:spPr bwMode="auto">
          <a:xfrm flipH="1">
            <a:off x="5334000" y="3810000"/>
            <a:ext cx="1981200" cy="2133600"/>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4">
              <a:lumMod val="75000"/>
            </a:schemeClr>
          </a:solidFill>
          <a:ln w="9525">
            <a:solidFill>
              <a:srgbClr val="000000"/>
            </a:solidFill>
            <a:round/>
            <a:headEnd/>
            <a:tailEnd/>
          </a:ln>
          <a:effectLst/>
        </p:spPr>
        <p:txBody>
          <a:bodyPr lIns="82296" tIns="41148" rIns="82296" bIns="41148"/>
          <a:lstStyle/>
          <a:p>
            <a:endParaRPr lang="en-US"/>
          </a:p>
        </p:txBody>
      </p:sp>
      <p:sp>
        <p:nvSpPr>
          <p:cNvPr id="9221" name="Freeform 5"/>
          <p:cNvSpPr>
            <a:spLocks/>
          </p:cNvSpPr>
          <p:nvPr/>
        </p:nvSpPr>
        <p:spPr bwMode="auto">
          <a:xfrm>
            <a:off x="3429000" y="3962400"/>
            <a:ext cx="1783557" cy="1981200"/>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6">
              <a:lumMod val="60000"/>
              <a:lumOff val="40000"/>
            </a:schemeClr>
          </a:solidFill>
          <a:ln w="9525">
            <a:solidFill>
              <a:srgbClr val="000000"/>
            </a:solidFill>
            <a:round/>
            <a:headEnd/>
            <a:tailEnd/>
          </a:ln>
          <a:effectLst/>
        </p:spPr>
        <p:txBody>
          <a:bodyPr lIns="82296" tIns="41148" rIns="82296" bIns="41148"/>
          <a:lstStyle/>
          <a:p>
            <a:endParaRPr lang="en-US"/>
          </a:p>
        </p:txBody>
      </p:sp>
      <p:sp>
        <p:nvSpPr>
          <p:cNvPr id="9222" name="Freeform 6"/>
          <p:cNvSpPr>
            <a:spLocks/>
          </p:cNvSpPr>
          <p:nvPr/>
        </p:nvSpPr>
        <p:spPr bwMode="auto">
          <a:xfrm flipH="1">
            <a:off x="5486400" y="1752600"/>
            <a:ext cx="1733073" cy="1907382"/>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5"/>
          </a:solidFill>
          <a:ln w="9525">
            <a:solidFill>
              <a:srgbClr val="000000"/>
            </a:solidFill>
            <a:round/>
            <a:headEnd/>
            <a:tailEnd/>
          </a:ln>
          <a:effectLst/>
        </p:spPr>
        <p:txBody>
          <a:bodyPr lIns="82296" tIns="41148" rIns="82296" bIns="41148"/>
          <a:lstStyle/>
          <a:p>
            <a:endParaRPr lang="en-US"/>
          </a:p>
        </p:txBody>
      </p:sp>
      <p:sp>
        <p:nvSpPr>
          <p:cNvPr id="9223" name="Freeform 7"/>
          <p:cNvSpPr>
            <a:spLocks/>
          </p:cNvSpPr>
          <p:nvPr/>
        </p:nvSpPr>
        <p:spPr bwMode="auto">
          <a:xfrm>
            <a:off x="3429000" y="1752600"/>
            <a:ext cx="1865948" cy="2051685"/>
          </a:xfrm>
          <a:custGeom>
            <a:avLst/>
            <a:gdLst/>
            <a:ahLst/>
            <a:cxnLst>
              <a:cxn ang="0">
                <a:pos x="21600" y="8628"/>
              </a:cxn>
              <a:cxn ang="0">
                <a:pos x="10799" y="0"/>
              </a:cxn>
              <a:cxn ang="0">
                <a:pos x="0" y="8628"/>
              </a:cxn>
              <a:cxn ang="0">
                <a:pos x="6947" y="16693"/>
              </a:cxn>
              <a:cxn ang="0">
                <a:pos x="5803" y="21600"/>
              </a:cxn>
              <a:cxn ang="0">
                <a:pos x="9574" y="17203"/>
              </a:cxn>
              <a:cxn ang="0">
                <a:pos x="10799" y="17257"/>
              </a:cxn>
              <a:cxn ang="0">
                <a:pos x="21600" y="8628"/>
              </a:cxn>
            </a:cxnLst>
            <a:rect l="0" t="0" r="r" b="b"/>
            <a:pathLst>
              <a:path w="21600" h="2160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chemeClr val="accent2">
              <a:lumMod val="75000"/>
            </a:schemeClr>
          </a:solidFill>
          <a:ln w="9525">
            <a:solidFill>
              <a:srgbClr val="000000"/>
            </a:solidFill>
            <a:round/>
            <a:headEnd/>
            <a:tailEnd/>
          </a:ln>
          <a:effectLst/>
        </p:spPr>
        <p:txBody>
          <a:bodyPr lIns="82296" tIns="41148" rIns="82296" bIns="41148"/>
          <a:lstStyle/>
          <a:p>
            <a:endParaRPr lang="en-US"/>
          </a:p>
        </p:txBody>
      </p:sp>
      <p:sp>
        <p:nvSpPr>
          <p:cNvPr id="9224" name="Text Box 8"/>
          <p:cNvSpPr txBox="1">
            <a:spLocks noChangeArrowheads="1"/>
          </p:cNvSpPr>
          <p:nvPr/>
        </p:nvSpPr>
        <p:spPr bwMode="auto">
          <a:xfrm>
            <a:off x="4038600" y="1981200"/>
            <a:ext cx="701516"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a:t>
            </a:r>
          </a:p>
        </p:txBody>
      </p:sp>
      <p:sp>
        <p:nvSpPr>
          <p:cNvPr id="9225" name="Text Box 9"/>
          <p:cNvSpPr txBox="1">
            <a:spLocks noChangeArrowheads="1"/>
          </p:cNvSpPr>
          <p:nvPr/>
        </p:nvSpPr>
        <p:spPr bwMode="auto">
          <a:xfrm>
            <a:off x="6172200" y="1981200"/>
            <a:ext cx="701517"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a:t>
            </a:r>
          </a:p>
        </p:txBody>
      </p:sp>
      <p:sp>
        <p:nvSpPr>
          <p:cNvPr id="9226" name="Text Box 10"/>
          <p:cNvSpPr txBox="1">
            <a:spLocks noChangeArrowheads="1"/>
          </p:cNvSpPr>
          <p:nvPr/>
        </p:nvSpPr>
        <p:spPr bwMode="auto">
          <a:xfrm>
            <a:off x="3962400" y="4267200"/>
            <a:ext cx="701516"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a:t>
            </a:r>
          </a:p>
        </p:txBody>
      </p:sp>
      <p:sp>
        <p:nvSpPr>
          <p:cNvPr id="9227" name="Text Box 11"/>
          <p:cNvSpPr txBox="1">
            <a:spLocks noChangeArrowheads="1"/>
          </p:cNvSpPr>
          <p:nvPr/>
        </p:nvSpPr>
        <p:spPr bwMode="auto">
          <a:xfrm>
            <a:off x="6172200" y="4267200"/>
            <a:ext cx="701516" cy="1125693"/>
          </a:xfrm>
          <a:prstGeom prst="rect">
            <a:avLst/>
          </a:prstGeom>
          <a:noFill/>
          <a:ln w="9525">
            <a:noFill/>
            <a:miter lim="800000"/>
            <a:headEnd/>
            <a:tailEnd/>
          </a:ln>
          <a:effectLst/>
        </p:spPr>
        <p:txBody>
          <a:bodyPr lIns="0" tIns="0" rIns="0" bIns="0">
            <a:spAutoFit/>
          </a:bodyPr>
          <a:lstStyle/>
          <a:p>
            <a:pPr>
              <a:lnSpc>
                <a:spcPct val="95000"/>
              </a:lnSpc>
            </a:pPr>
            <a:r>
              <a:rPr lang="en-US" sz="7700" dirty="0">
                <a:solidFill>
                  <a:srgbClr val="000000"/>
                </a:solidFill>
                <a:latin typeface="trebuchet ms" pitchFamily="34" charset="0"/>
              </a:rPr>
              <a:t>?</a:t>
            </a:r>
          </a:p>
        </p:txBody>
      </p:sp>
      <p:sp>
        <p:nvSpPr>
          <p:cNvPr id="9229" name="Rectangle 13"/>
          <p:cNvSpPr>
            <a:spLocks noChangeArrowheads="1"/>
          </p:cNvSpPr>
          <p:nvPr/>
        </p:nvSpPr>
        <p:spPr bwMode="auto">
          <a:xfrm>
            <a:off x="152400" y="228600"/>
            <a:ext cx="5173503" cy="710089"/>
          </a:xfrm>
          <a:prstGeom prst="rect">
            <a:avLst/>
          </a:prstGeom>
          <a:solidFill>
            <a:schemeClr val="accent5">
              <a:lumMod val="75000"/>
            </a:schemeClr>
          </a:solidFill>
          <a:ln w="9525">
            <a:solidFill>
              <a:srgbClr val="000000"/>
            </a:solidFill>
            <a:miter lim="800000"/>
            <a:headEnd/>
            <a:tailEnd/>
          </a:ln>
          <a:effectLst/>
        </p:spPr>
        <p:txBody>
          <a:bodyPr lIns="82296" tIns="41148" rIns="82296" bIns="41148"/>
          <a:lstStyle/>
          <a:p>
            <a:endParaRPr lang="en-US"/>
          </a:p>
        </p:txBody>
      </p:sp>
      <p:pic>
        <p:nvPicPr>
          <p:cNvPr id="9230" name="Picture 14"/>
          <p:cNvPicPr>
            <a:picLocks noChangeAspect="1" noChangeArrowheads="1"/>
          </p:cNvPicPr>
          <p:nvPr/>
        </p:nvPicPr>
        <p:blipFill>
          <a:blip r:embed="rId2" cstate="print"/>
          <a:srcRect/>
          <a:stretch>
            <a:fillRect/>
          </a:stretch>
        </p:blipFill>
        <p:spPr bwMode="auto">
          <a:xfrm>
            <a:off x="1295400" y="304800"/>
            <a:ext cx="3677603" cy="385763"/>
          </a:xfrm>
          <a:prstGeom prst="rect">
            <a:avLst/>
          </a:prstGeom>
          <a:noFill/>
        </p:spPr>
      </p:pic>
      <p:sp>
        <p:nvSpPr>
          <p:cNvPr id="9217" name="Rectangle 1"/>
          <p:cNvSpPr>
            <a:spLocks noGrp="1" noChangeArrowheads="1"/>
          </p:cNvSpPr>
          <p:nvPr>
            <p:ph type="title"/>
          </p:nvPr>
        </p:nvSpPr>
        <p:spPr>
          <a:xfrm>
            <a:off x="1371600" y="304800"/>
            <a:ext cx="8077200" cy="86995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16" name="Text Placeholder 15"/>
          <p:cNvSpPr>
            <a:spLocks noGrp="1"/>
          </p:cNvSpPr>
          <p:nvPr>
            <p:ph type="body" idx="2"/>
          </p:nvPr>
        </p:nvSpPr>
        <p:spPr/>
        <p:txBody>
          <a:bodyPr>
            <a:normAutofit/>
          </a:bodyPr>
          <a:lstStyle/>
          <a:p>
            <a:r>
              <a:rPr lang="en-US" sz="2400" b="1" dirty="0" smtClean="0"/>
              <a:t>Which keywords produced the best results?</a:t>
            </a:r>
            <a:endParaRPr lang="en-US" sz="2400" b="1" dirty="0"/>
          </a:p>
        </p:txBody>
      </p:sp>
      <p:sp>
        <p:nvSpPr>
          <p:cNvPr id="9231" name="Text Box 15"/>
          <p:cNvSpPr txBox="1">
            <a:spLocks noChangeArrowheads="1"/>
          </p:cNvSpPr>
          <p:nvPr/>
        </p:nvSpPr>
        <p:spPr bwMode="auto">
          <a:xfrm>
            <a:off x="391478" y="354330"/>
            <a:ext cx="1031558"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sz="3600"/>
              <a:t>Wading Through the Web</a:t>
            </a:r>
          </a:p>
        </p:txBody>
      </p:sp>
      <p:sp>
        <p:nvSpPr>
          <p:cNvPr id="39939"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39940" name="Text Box 4"/>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39941"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39942" name="Rectangle 6"/>
          <p:cNvSpPr>
            <a:spLocks noGrp="1" noChangeArrowheads="1"/>
          </p:cNvSpPr>
          <p:nvPr>
            <p:ph type="body" idx="1"/>
          </p:nvPr>
        </p:nvSpPr>
        <p:spPr>
          <a:xfrm>
            <a:off x="381000" y="1447800"/>
            <a:ext cx="8763000" cy="4495800"/>
          </a:xfrm>
          <a:noFill/>
          <a:ln/>
        </p:spPr>
        <p:txBody>
          <a:bodyPr/>
          <a:lstStyle/>
          <a:p>
            <a:pPr lvl="3">
              <a:buFont typeface="Wingdings 2" pitchFamily="18" charset="2"/>
              <a:buNone/>
            </a:pPr>
            <a:endParaRPr lang="en-US" dirty="0" smtClean="0"/>
          </a:p>
          <a:p>
            <a:pPr lvl="1"/>
            <a:r>
              <a:rPr lang="en-US" sz="2500" dirty="0" smtClean="0"/>
              <a:t>A </a:t>
            </a:r>
            <a:r>
              <a:rPr lang="en-US" sz="2500" dirty="0" err="1" smtClean="0"/>
              <a:t>Metasearch</a:t>
            </a:r>
            <a:r>
              <a:rPr lang="en-US" sz="2500" dirty="0" smtClean="0"/>
              <a:t> can streamline your search.</a:t>
            </a:r>
          </a:p>
          <a:p>
            <a:pPr lvl="2"/>
            <a:r>
              <a:rPr lang="en-US" sz="2100" dirty="0" smtClean="0"/>
              <a:t>A </a:t>
            </a:r>
            <a:r>
              <a:rPr lang="en-US" sz="2100" dirty="0" err="1" smtClean="0"/>
              <a:t>Metasearch</a:t>
            </a:r>
            <a:r>
              <a:rPr lang="en-US" sz="2100" dirty="0" smtClean="0"/>
              <a:t> has the ability to search several search engines. </a:t>
            </a:r>
            <a:endParaRPr lang="en-US" sz="2500" dirty="0" smtClean="0"/>
          </a:p>
          <a:p>
            <a:pPr lvl="1"/>
            <a:r>
              <a:rPr lang="en-US" sz="2500" dirty="0" smtClean="0"/>
              <a:t>Today you’ll get a chance to try </a:t>
            </a:r>
            <a:r>
              <a:rPr lang="en-US" sz="2500" dirty="0"/>
              <a:t>using a </a:t>
            </a:r>
            <a:r>
              <a:rPr lang="en-US" sz="2500" dirty="0" err="1"/>
              <a:t>metasearch</a:t>
            </a:r>
            <a:r>
              <a:rPr lang="en-US" sz="2500" dirty="0"/>
              <a:t> engine to search information on </a:t>
            </a:r>
            <a:r>
              <a:rPr lang="en-US" sz="2500" dirty="0" smtClean="0"/>
              <a:t>“</a:t>
            </a:r>
            <a:r>
              <a:rPr lang="en-US" sz="2500" dirty="0" smtClean="0"/>
              <a:t>Sandwich</a:t>
            </a:r>
            <a:r>
              <a:rPr lang="en-US" sz="2500" dirty="0" smtClean="0"/>
              <a:t>”</a:t>
            </a:r>
            <a:endParaRPr lang="en-US" sz="2500" dirty="0"/>
          </a:p>
          <a:p>
            <a:pPr lvl="1"/>
            <a:r>
              <a:rPr lang="en-US" sz="2500" i="1" dirty="0" err="1"/>
              <a:t>CactiSearch</a:t>
            </a:r>
            <a:r>
              <a:rPr lang="en-US" sz="2500" i="1" dirty="0"/>
              <a:t> </a:t>
            </a:r>
            <a:r>
              <a:rPr lang="en-US" sz="2500" dirty="0"/>
              <a:t>(</a:t>
            </a:r>
            <a:r>
              <a:rPr lang="en-US" sz="2500" dirty="0">
                <a:hlinkClick r:id="rId2"/>
              </a:rPr>
              <a:t>www.cactisearch.com</a:t>
            </a:r>
            <a:r>
              <a:rPr lang="en-US" sz="2500" dirty="0"/>
              <a:t>) is a </a:t>
            </a:r>
            <a:r>
              <a:rPr lang="en-US" sz="2500" dirty="0" err="1"/>
              <a:t>metasearch</a:t>
            </a:r>
            <a:r>
              <a:rPr lang="en-US" sz="2500" dirty="0"/>
              <a:t> engine that will search Google, Yahoo!, MSN, and Ask.com all at once!</a:t>
            </a:r>
          </a:p>
          <a:p>
            <a:pPr lvl="1">
              <a:buFont typeface="Wingdings 2" pitchFamily="18" charset="2"/>
              <a:buNone/>
            </a:pPr>
            <a:endParaRPr lang="en-US" sz="2500" dirty="0"/>
          </a:p>
          <a:p>
            <a:pPr lvl="2">
              <a:buFont typeface="Wingdings" pitchFamily="2" charset="2"/>
              <a:buNone/>
            </a:pPr>
            <a:endParaRPr lang="en-US" sz="2100" dirty="0"/>
          </a:p>
          <a:p>
            <a:pPr lvl="1">
              <a:buFont typeface="Wingdings 2" pitchFamily="18" charset="2"/>
              <a:buNone/>
            </a:pPr>
            <a:endParaRPr lang="en-US" sz="2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42">
                                            <p:txEl>
                                              <p:charRg st="1" end="61"/>
                                            </p:txEl>
                                          </p:spTgt>
                                        </p:tgtEl>
                                        <p:attrNameLst>
                                          <p:attrName>style.visibility</p:attrName>
                                        </p:attrNameLst>
                                      </p:cBhvr>
                                      <p:to>
                                        <p:strVal val="visible"/>
                                      </p:to>
                                    </p:set>
                                    <p:anim calcmode="lin" valueType="num">
                                      <p:cBhvr additive="base">
                                        <p:cTn id="7" dur="1000" fill="hold"/>
                                        <p:tgtEl>
                                          <p:spTgt spid="39942">
                                            <p:txEl>
                                              <p:charRg st="1" end="6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9942">
                                            <p:txEl>
                                              <p:charRg st="1" end="6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42">
                                            <p:txEl>
                                              <p:charRg st="61" end="167"/>
                                            </p:txEl>
                                          </p:spTgt>
                                        </p:tgtEl>
                                        <p:attrNameLst>
                                          <p:attrName>style.visibility</p:attrName>
                                        </p:attrNameLst>
                                      </p:cBhvr>
                                      <p:to>
                                        <p:strVal val="visible"/>
                                      </p:to>
                                    </p:set>
                                    <p:anim calcmode="lin" valueType="num">
                                      <p:cBhvr additive="base">
                                        <p:cTn id="13" dur="1000" fill="hold"/>
                                        <p:tgtEl>
                                          <p:spTgt spid="39942">
                                            <p:txEl>
                                              <p:charRg st="61" end="167"/>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9942">
                                            <p:txEl>
                                              <p:charRg st="61" end="16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sz="3600"/>
              <a:t>Wading Through the Web</a:t>
            </a:r>
          </a:p>
        </p:txBody>
      </p:sp>
      <p:sp>
        <p:nvSpPr>
          <p:cNvPr id="40963"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40965"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40966" name="Rectangle 6"/>
          <p:cNvSpPr>
            <a:spLocks noGrp="1" noChangeArrowheads="1"/>
          </p:cNvSpPr>
          <p:nvPr>
            <p:ph type="body" idx="1"/>
          </p:nvPr>
        </p:nvSpPr>
        <p:spPr>
          <a:xfrm>
            <a:off x="381000" y="1143000"/>
            <a:ext cx="8763000" cy="3733800"/>
          </a:xfrm>
          <a:noFill/>
          <a:ln/>
        </p:spPr>
        <p:txBody>
          <a:bodyPr/>
          <a:lstStyle/>
          <a:p>
            <a:pPr>
              <a:buFont typeface="Wingdings" pitchFamily="2" charset="2"/>
              <a:buNone/>
            </a:pPr>
            <a:endParaRPr lang="en-US" sz="2800"/>
          </a:p>
          <a:p>
            <a:r>
              <a:rPr lang="en-US" sz="2900"/>
              <a:t>There are other different types of search engines as well. Let’s look at three more search engines that can help you get better information about your topic.</a:t>
            </a:r>
          </a:p>
          <a:p>
            <a:pPr lvl="1"/>
            <a:r>
              <a:rPr lang="en-US" sz="2500" i="1"/>
              <a:t>Vivisimo </a:t>
            </a:r>
            <a:r>
              <a:rPr lang="en-US" sz="2500"/>
              <a:t>(</a:t>
            </a:r>
            <a:r>
              <a:rPr lang="en-US" sz="2500">
                <a:hlinkClick r:id="rId2"/>
              </a:rPr>
              <a:t>www.vivisimo.com</a:t>
            </a:r>
            <a:r>
              <a:rPr lang="en-US" sz="2500"/>
              <a:t>) is a search engine that groups search results by category.</a:t>
            </a:r>
          </a:p>
          <a:p>
            <a:pPr lvl="1">
              <a:buFont typeface="Wingdings 2" pitchFamily="18" charset="2"/>
              <a:buNone/>
            </a:pPr>
            <a:endParaRPr lang="en-US" sz="2500"/>
          </a:p>
          <a:p>
            <a:pPr lvl="1">
              <a:buFont typeface="Wingdings 2" pitchFamily="18" charset="2"/>
              <a:buNone/>
            </a:pPr>
            <a:endParaRPr lang="en-US" sz="2500"/>
          </a:p>
        </p:txBody>
      </p:sp>
    </p:spTree>
  </p:cSld>
  <p:clrMapOvr>
    <a:masterClrMapping/>
  </p:clrMapOvr>
  <p:transition spd="med">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sz="3600"/>
              <a:t>Wading Through the Web</a:t>
            </a:r>
          </a:p>
        </p:txBody>
      </p:sp>
      <p:sp>
        <p:nvSpPr>
          <p:cNvPr id="41987"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41988" name="Text Box 4"/>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41989"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41990" name="Rectangle 6"/>
          <p:cNvSpPr>
            <a:spLocks noGrp="1" noChangeArrowheads="1"/>
          </p:cNvSpPr>
          <p:nvPr>
            <p:ph type="body" idx="1"/>
          </p:nvPr>
        </p:nvSpPr>
        <p:spPr>
          <a:xfrm>
            <a:off x="0" y="1447800"/>
            <a:ext cx="8763000" cy="3733800"/>
          </a:xfrm>
          <a:noFill/>
          <a:ln/>
        </p:spPr>
        <p:txBody>
          <a:bodyPr/>
          <a:lstStyle/>
          <a:p>
            <a:pPr>
              <a:buFont typeface="Wingdings" pitchFamily="2" charset="2"/>
              <a:buNone/>
            </a:pPr>
            <a:endParaRPr lang="en-US" sz="2800" dirty="0"/>
          </a:p>
          <a:p>
            <a:pPr lvl="1"/>
            <a:r>
              <a:rPr lang="en-US" sz="2500" i="1" dirty="0" err="1"/>
              <a:t>Brainboost</a:t>
            </a:r>
            <a:r>
              <a:rPr lang="en-US" sz="2500" i="1" dirty="0"/>
              <a:t> </a:t>
            </a:r>
            <a:r>
              <a:rPr lang="en-US" sz="2500" dirty="0"/>
              <a:t>(</a:t>
            </a:r>
            <a:r>
              <a:rPr lang="en-US" sz="2500" dirty="0">
                <a:hlinkClick r:id="rId2"/>
              </a:rPr>
              <a:t>www.brainboost.com</a:t>
            </a:r>
            <a:r>
              <a:rPr lang="en-US" sz="2500" dirty="0"/>
              <a:t>) is a search engine that allows you to type in a question rather than a search term. For example, if you wanted to </a:t>
            </a:r>
            <a:r>
              <a:rPr lang="en-US" sz="2500" dirty="0" smtClean="0"/>
              <a:t>know what ingredients were in a traditional pie crust recipe, </a:t>
            </a:r>
            <a:r>
              <a:rPr lang="en-US" sz="2500" dirty="0"/>
              <a:t>you could ask a specific question and get more detailed information.</a:t>
            </a:r>
          </a:p>
          <a:p>
            <a:pPr lvl="2">
              <a:buFont typeface="Wingdings" pitchFamily="2" charset="2"/>
              <a:buNone/>
            </a:pPr>
            <a:endParaRPr lang="en-US" sz="2100" dirty="0"/>
          </a:p>
          <a:p>
            <a:pPr lvl="1">
              <a:buFont typeface="Wingdings 2" pitchFamily="18" charset="2"/>
              <a:buNone/>
            </a:pPr>
            <a:endParaRPr lang="en-US" sz="2500" dirty="0"/>
          </a:p>
        </p:txBody>
      </p:sp>
    </p:spTree>
  </p:cSld>
  <p:clrMapOvr>
    <a:masterClrMapping/>
  </p:clrMapOvr>
  <p:transition spd="med">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sz="3600"/>
              <a:t>Wading Through the Web</a:t>
            </a:r>
          </a:p>
        </p:txBody>
      </p:sp>
      <p:sp>
        <p:nvSpPr>
          <p:cNvPr id="59395"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59396" name="Text Box 4"/>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59397"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59398" name="Rectangle 6"/>
          <p:cNvSpPr>
            <a:spLocks noGrp="1" noChangeArrowheads="1"/>
          </p:cNvSpPr>
          <p:nvPr>
            <p:ph type="body" idx="1"/>
          </p:nvPr>
        </p:nvSpPr>
        <p:spPr>
          <a:xfrm>
            <a:off x="381000" y="1447800"/>
            <a:ext cx="8763000" cy="3733800"/>
          </a:xfrm>
          <a:noFill/>
          <a:ln/>
        </p:spPr>
        <p:txBody>
          <a:bodyPr/>
          <a:lstStyle/>
          <a:p>
            <a:pPr>
              <a:lnSpc>
                <a:spcPct val="90000"/>
              </a:lnSpc>
              <a:buFont typeface="Wingdings" pitchFamily="2" charset="2"/>
              <a:buNone/>
            </a:pPr>
            <a:endParaRPr lang="en-US" sz="2800" dirty="0"/>
          </a:p>
          <a:p>
            <a:pPr lvl="1">
              <a:lnSpc>
                <a:spcPct val="90000"/>
              </a:lnSpc>
            </a:pPr>
            <a:r>
              <a:rPr lang="en-US" sz="2500" i="1" dirty="0" err="1"/>
              <a:t>KartOO</a:t>
            </a:r>
            <a:r>
              <a:rPr lang="en-US" sz="2500" i="1" dirty="0"/>
              <a:t> </a:t>
            </a:r>
            <a:r>
              <a:rPr lang="en-US" sz="2500" dirty="0"/>
              <a:t>(</a:t>
            </a:r>
            <a:r>
              <a:rPr lang="en-US" sz="2500" dirty="0">
                <a:hlinkClick r:id="rId2"/>
              </a:rPr>
              <a:t>www.kartoo.com</a:t>
            </a:r>
            <a:r>
              <a:rPr lang="en-US" sz="2500" dirty="0"/>
              <a:t>) is a search engine that shows your information in a map format. This helps you find multiple sites related to a specific topic. For example, it will show you several sites that give information on </a:t>
            </a:r>
            <a:r>
              <a:rPr lang="en-US" sz="2500" dirty="0" smtClean="0"/>
              <a:t>what pies are famous in specific regions.</a:t>
            </a:r>
          </a:p>
          <a:p>
            <a:pPr lvl="1">
              <a:lnSpc>
                <a:spcPct val="90000"/>
              </a:lnSpc>
              <a:buNone/>
            </a:pPr>
            <a:endParaRPr lang="en-US" sz="2500" dirty="0"/>
          </a:p>
          <a:p>
            <a:pPr lvl="2">
              <a:lnSpc>
                <a:spcPct val="90000"/>
              </a:lnSpc>
            </a:pPr>
            <a:r>
              <a:rPr lang="en-US" sz="2100" dirty="0"/>
              <a:t>This search engine is especially helpful for people who would prefer to see their results in a graphic organizer instead of a list.</a:t>
            </a:r>
          </a:p>
          <a:p>
            <a:pPr lvl="2">
              <a:lnSpc>
                <a:spcPct val="90000"/>
              </a:lnSpc>
              <a:buFont typeface="Wingdings" pitchFamily="2" charset="2"/>
              <a:buNone/>
            </a:pPr>
            <a:endParaRPr lang="en-US" sz="2100" dirty="0"/>
          </a:p>
          <a:p>
            <a:pPr lvl="1">
              <a:lnSpc>
                <a:spcPct val="90000"/>
              </a:lnSpc>
              <a:buFont typeface="Wingdings 2" pitchFamily="18" charset="2"/>
              <a:buNone/>
            </a:pPr>
            <a:endParaRPr lang="en-US" sz="2500" dirty="0"/>
          </a:p>
        </p:txBody>
      </p:sp>
    </p:spTree>
  </p:cSld>
  <p:clrMapOvr>
    <a:masterClrMapping/>
  </p:clrMapOvr>
  <p:transition spd="med">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sz="3600"/>
              <a:t>Wading Through the Web</a:t>
            </a:r>
          </a:p>
        </p:txBody>
      </p:sp>
      <p:sp>
        <p:nvSpPr>
          <p:cNvPr id="63491"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63492" name="Text Box 4"/>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63493"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63497" name="Text Box 9"/>
          <p:cNvSpPr txBox="1">
            <a:spLocks noChangeArrowheads="1"/>
          </p:cNvSpPr>
          <p:nvPr/>
        </p:nvSpPr>
        <p:spPr bwMode="auto">
          <a:xfrm>
            <a:off x="990600" y="1295400"/>
            <a:ext cx="6553200" cy="3141663"/>
          </a:xfrm>
          <a:prstGeom prst="rect">
            <a:avLst/>
          </a:prstGeom>
          <a:noFill/>
          <a:ln w="9525">
            <a:noFill/>
            <a:miter lim="800000"/>
            <a:headEnd/>
            <a:tailEnd/>
          </a:ln>
          <a:effectLst/>
        </p:spPr>
        <p:txBody>
          <a:bodyPr>
            <a:spAutoFit/>
          </a:bodyPr>
          <a:lstStyle/>
          <a:p>
            <a:pPr algn="ctr">
              <a:spcBef>
                <a:spcPct val="50000"/>
              </a:spcBef>
            </a:pPr>
            <a:endParaRPr lang="en-US" i="0"/>
          </a:p>
          <a:p>
            <a:pPr algn="ctr">
              <a:spcBef>
                <a:spcPct val="50000"/>
              </a:spcBef>
            </a:pPr>
            <a:r>
              <a:rPr lang="en-US" i="0"/>
              <a:t>Other Helpful Resources</a:t>
            </a:r>
          </a:p>
          <a:p>
            <a:pPr>
              <a:spcBef>
                <a:spcPct val="50000"/>
              </a:spcBef>
              <a:buFontTx/>
              <a:buChar char="•"/>
            </a:pPr>
            <a:r>
              <a:rPr lang="en-US" sz="2000" i="0"/>
              <a:t>Online encyclopedias are a great resource for research. Try the encyclopedias listed below and see what you think.</a:t>
            </a:r>
          </a:p>
          <a:p>
            <a:pPr lvl="1">
              <a:spcBef>
                <a:spcPct val="50000"/>
              </a:spcBef>
              <a:buFontTx/>
              <a:buChar char="•"/>
            </a:pPr>
            <a:r>
              <a:rPr lang="en-US" sz="2000" i="0"/>
              <a:t>Encyclopedia Britannica – </a:t>
            </a:r>
            <a:r>
              <a:rPr lang="en-US" sz="2000" i="0">
                <a:hlinkClick r:id="rId2"/>
              </a:rPr>
              <a:t>www.britannica.com</a:t>
            </a:r>
            <a:r>
              <a:rPr lang="en-US" sz="2000" i="0"/>
              <a:t> </a:t>
            </a:r>
          </a:p>
          <a:p>
            <a:pPr lvl="1">
              <a:spcBef>
                <a:spcPct val="50000"/>
              </a:spcBef>
              <a:buFontTx/>
              <a:buChar char="•"/>
            </a:pPr>
            <a:r>
              <a:rPr lang="en-US" sz="2000" i="0"/>
              <a:t>Encarta – </a:t>
            </a:r>
            <a:r>
              <a:rPr lang="en-US" sz="2000" i="0">
                <a:hlinkClick r:id="rId3"/>
              </a:rPr>
              <a:t>www.encarta.msn.com</a:t>
            </a:r>
            <a:r>
              <a:rPr lang="en-US" sz="2000" i="0"/>
              <a:t> </a:t>
            </a:r>
          </a:p>
        </p:txBody>
      </p:sp>
      <p:pic>
        <p:nvPicPr>
          <p:cNvPr id="63498" name="Picture 10" descr="j0250214[1]"/>
          <p:cNvPicPr>
            <a:picLocks noChangeAspect="1" noChangeArrowheads="1"/>
          </p:cNvPicPr>
          <p:nvPr/>
        </p:nvPicPr>
        <p:blipFill>
          <a:blip r:embed="rId4" cstate="print"/>
          <a:srcRect/>
          <a:stretch>
            <a:fillRect/>
          </a:stretch>
        </p:blipFill>
        <p:spPr bwMode="auto">
          <a:xfrm>
            <a:off x="5029200" y="4267200"/>
            <a:ext cx="2819400" cy="2195513"/>
          </a:xfrm>
          <a:prstGeom prst="rect">
            <a:avLst/>
          </a:prstGeom>
          <a:noFill/>
        </p:spPr>
      </p:pic>
    </p:spTree>
  </p:cSld>
  <p:clrMapOvr>
    <a:masterClrMapping/>
  </p:clrMapOvr>
  <p:transition spd="med">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we get information from?</a:t>
            </a:r>
            <a:endParaRPr lang="en-US" dirty="0"/>
          </a:p>
        </p:txBody>
      </p:sp>
      <p:graphicFrame>
        <p:nvGraphicFramePr>
          <p:cNvPr id="6" name="Content Placeholder 5"/>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62555968-3B9C-46BE-AD41-7AE4C09FE37A}"/>
                                            </p:graphicEl>
                                          </p:spTgt>
                                        </p:tgtEl>
                                        <p:attrNameLst>
                                          <p:attrName>style.visibility</p:attrName>
                                        </p:attrNameLst>
                                      </p:cBhvr>
                                      <p:to>
                                        <p:strVal val="visible"/>
                                      </p:to>
                                    </p:set>
                                    <p:anim calcmode="lin" valueType="num">
                                      <p:cBhvr additive="base">
                                        <p:cTn id="7" dur="500" fill="hold"/>
                                        <p:tgtEl>
                                          <p:spTgt spid="6">
                                            <p:graphicEl>
                                              <a:dgm id="{62555968-3B9C-46BE-AD41-7AE4C09FE37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62555968-3B9C-46BE-AD41-7AE4C09FE37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EB1A46F7-27D9-4929-8814-38286BFF797B}"/>
                                            </p:graphicEl>
                                          </p:spTgt>
                                        </p:tgtEl>
                                        <p:attrNameLst>
                                          <p:attrName>style.visibility</p:attrName>
                                        </p:attrNameLst>
                                      </p:cBhvr>
                                      <p:to>
                                        <p:strVal val="visible"/>
                                      </p:to>
                                    </p:set>
                                    <p:anim calcmode="lin" valueType="num">
                                      <p:cBhvr additive="base">
                                        <p:cTn id="13" dur="500" fill="hold"/>
                                        <p:tgtEl>
                                          <p:spTgt spid="6">
                                            <p:graphicEl>
                                              <a:dgm id="{EB1A46F7-27D9-4929-8814-38286BFF797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EB1A46F7-27D9-4929-8814-38286BFF797B}"/>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graphicEl>
                                              <a:dgm id="{C9FD59A2-EEC3-403A-9E0B-F8FB0D6C8AA1}"/>
                                            </p:graphicEl>
                                          </p:spTgt>
                                        </p:tgtEl>
                                        <p:attrNameLst>
                                          <p:attrName>style.visibility</p:attrName>
                                        </p:attrNameLst>
                                      </p:cBhvr>
                                      <p:to>
                                        <p:strVal val="visible"/>
                                      </p:to>
                                    </p:set>
                                    <p:anim calcmode="lin" valueType="num">
                                      <p:cBhvr additive="base">
                                        <p:cTn id="17" dur="500" fill="hold"/>
                                        <p:tgtEl>
                                          <p:spTgt spid="6">
                                            <p:graphicEl>
                                              <a:dgm id="{C9FD59A2-EEC3-403A-9E0B-F8FB0D6C8AA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C9FD59A2-EEC3-403A-9E0B-F8FB0D6C8AA1}"/>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graphicEl>
                                              <a:dgm id="{868B4CB8-E425-434B-A4FE-5F8DFFEB1384}"/>
                                            </p:graphicEl>
                                          </p:spTgt>
                                        </p:tgtEl>
                                        <p:attrNameLst>
                                          <p:attrName>style.visibility</p:attrName>
                                        </p:attrNameLst>
                                      </p:cBhvr>
                                      <p:to>
                                        <p:strVal val="visible"/>
                                      </p:to>
                                    </p:set>
                                    <p:anim calcmode="lin" valueType="num">
                                      <p:cBhvr additive="base">
                                        <p:cTn id="23" dur="500" fill="hold"/>
                                        <p:tgtEl>
                                          <p:spTgt spid="6">
                                            <p:graphicEl>
                                              <a:dgm id="{868B4CB8-E425-434B-A4FE-5F8DFFEB1384}"/>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868B4CB8-E425-434B-A4FE-5F8DFFEB1384}"/>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graphicEl>
                                              <a:dgm id="{19299308-47BB-4B3A-81E2-B02A2CFCDC0D}"/>
                                            </p:graphicEl>
                                          </p:spTgt>
                                        </p:tgtEl>
                                        <p:attrNameLst>
                                          <p:attrName>style.visibility</p:attrName>
                                        </p:attrNameLst>
                                      </p:cBhvr>
                                      <p:to>
                                        <p:strVal val="visible"/>
                                      </p:to>
                                    </p:set>
                                    <p:anim calcmode="lin" valueType="num">
                                      <p:cBhvr additive="base">
                                        <p:cTn id="29" dur="500" fill="hold"/>
                                        <p:tgtEl>
                                          <p:spTgt spid="6">
                                            <p:graphicEl>
                                              <a:dgm id="{19299308-47BB-4B3A-81E2-B02A2CFCDC0D}"/>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graphicEl>
                                              <a:dgm id="{19299308-47BB-4B3A-81E2-B02A2CFCDC0D}"/>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graphicEl>
                                              <a:dgm id="{122E03AE-02B2-4187-BBAD-1B965746751D}"/>
                                            </p:graphicEl>
                                          </p:spTgt>
                                        </p:tgtEl>
                                        <p:attrNameLst>
                                          <p:attrName>style.visibility</p:attrName>
                                        </p:attrNameLst>
                                      </p:cBhvr>
                                      <p:to>
                                        <p:strVal val="visible"/>
                                      </p:to>
                                    </p:set>
                                    <p:anim calcmode="lin" valueType="num">
                                      <p:cBhvr additive="base">
                                        <p:cTn id="33" dur="500" fill="hold"/>
                                        <p:tgtEl>
                                          <p:spTgt spid="6">
                                            <p:graphicEl>
                                              <a:dgm id="{122E03AE-02B2-4187-BBAD-1B965746751D}"/>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122E03AE-02B2-4187-BBAD-1B965746751D}"/>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graphicEl>
                                              <a:dgm id="{450ADFF4-A224-4A5F-B176-2E85E8FE52C8}"/>
                                            </p:graphicEl>
                                          </p:spTgt>
                                        </p:tgtEl>
                                        <p:attrNameLst>
                                          <p:attrName>style.visibility</p:attrName>
                                        </p:attrNameLst>
                                      </p:cBhvr>
                                      <p:to>
                                        <p:strVal val="visible"/>
                                      </p:to>
                                    </p:set>
                                    <p:anim calcmode="lin" valueType="num">
                                      <p:cBhvr additive="base">
                                        <p:cTn id="39" dur="500" fill="hold"/>
                                        <p:tgtEl>
                                          <p:spTgt spid="6">
                                            <p:graphicEl>
                                              <a:dgm id="{450ADFF4-A224-4A5F-B176-2E85E8FE52C8}"/>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graphicEl>
                                              <a:dgm id="{450ADFF4-A224-4A5F-B176-2E85E8FE52C8}"/>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graphicEl>
                                              <a:dgm id="{F5747A98-7BE1-4617-9DA6-9338ADF7AEE5}"/>
                                            </p:graphicEl>
                                          </p:spTgt>
                                        </p:tgtEl>
                                        <p:attrNameLst>
                                          <p:attrName>style.visibility</p:attrName>
                                        </p:attrNameLst>
                                      </p:cBhvr>
                                      <p:to>
                                        <p:strVal val="visible"/>
                                      </p:to>
                                    </p:set>
                                    <p:anim calcmode="lin" valueType="num">
                                      <p:cBhvr additive="base">
                                        <p:cTn id="45" dur="500" fill="hold"/>
                                        <p:tgtEl>
                                          <p:spTgt spid="6">
                                            <p:graphicEl>
                                              <a:dgm id="{F5747A98-7BE1-4617-9DA6-9338ADF7AEE5}"/>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graphicEl>
                                              <a:dgm id="{F5747A98-7BE1-4617-9DA6-9338ADF7AEE5}"/>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graphicEl>
                                              <a:dgm id="{E9F4939E-E048-4493-8708-7D978A165899}"/>
                                            </p:graphicEl>
                                          </p:spTgt>
                                        </p:tgtEl>
                                        <p:attrNameLst>
                                          <p:attrName>style.visibility</p:attrName>
                                        </p:attrNameLst>
                                      </p:cBhvr>
                                      <p:to>
                                        <p:strVal val="visible"/>
                                      </p:to>
                                    </p:set>
                                    <p:anim calcmode="lin" valueType="num">
                                      <p:cBhvr additive="base">
                                        <p:cTn id="49" dur="500" fill="hold"/>
                                        <p:tgtEl>
                                          <p:spTgt spid="6">
                                            <p:graphicEl>
                                              <a:dgm id="{E9F4939E-E048-4493-8708-7D978A165899}"/>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graphicEl>
                                              <a:dgm id="{E9F4939E-E048-4493-8708-7D978A165899}"/>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graphicEl>
                                              <a:dgm id="{40AD54D9-822D-491B-97E9-4E2AE5F00FCD}"/>
                                            </p:graphicEl>
                                          </p:spTgt>
                                        </p:tgtEl>
                                        <p:attrNameLst>
                                          <p:attrName>style.visibility</p:attrName>
                                        </p:attrNameLst>
                                      </p:cBhvr>
                                      <p:to>
                                        <p:strVal val="visible"/>
                                      </p:to>
                                    </p:set>
                                    <p:anim calcmode="lin" valueType="num">
                                      <p:cBhvr additive="base">
                                        <p:cTn id="55" dur="500" fill="hold"/>
                                        <p:tgtEl>
                                          <p:spTgt spid="6">
                                            <p:graphicEl>
                                              <a:dgm id="{40AD54D9-822D-491B-97E9-4E2AE5F00FCD}"/>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graphicEl>
                                              <a:dgm id="{40AD54D9-822D-491B-97E9-4E2AE5F00FC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371600" y="533400"/>
            <a:ext cx="6324600" cy="533400"/>
          </a:xfrm>
        </p:spPr>
        <p:txBody>
          <a:bodyPr>
            <a:normAutofit fontScale="90000"/>
          </a:bodyPr>
          <a:lstStyle/>
          <a:p>
            <a:pPr algn="ctr"/>
            <a:r>
              <a:rPr lang="en-US" sz="3600" dirty="0"/>
              <a:t>Wading Through the Web</a:t>
            </a:r>
          </a:p>
        </p:txBody>
      </p:sp>
      <p:sp>
        <p:nvSpPr>
          <p:cNvPr id="65540" name="Rectangle 4"/>
          <p:cNvSpPr>
            <a:spLocks noChangeArrowheads="1"/>
          </p:cNvSpPr>
          <p:nvPr/>
        </p:nvSpPr>
        <p:spPr bwMode="auto">
          <a:xfrm>
            <a:off x="3380231" y="1676400"/>
            <a:ext cx="2383538" cy="369332"/>
          </a:xfrm>
          <a:prstGeom prst="rect">
            <a:avLst/>
          </a:prstGeom>
          <a:noFill/>
          <a:ln w="9525">
            <a:noFill/>
            <a:miter lim="800000"/>
            <a:headEnd/>
            <a:tailEnd/>
          </a:ln>
          <a:effectLst/>
        </p:spPr>
        <p:txBody>
          <a:bodyPr wrap="none">
            <a:spAutoFit/>
          </a:bodyPr>
          <a:lstStyle/>
          <a:p>
            <a:pPr algn="ctr">
              <a:spcBef>
                <a:spcPct val="50000"/>
              </a:spcBef>
            </a:pPr>
            <a:r>
              <a:rPr lang="en-US" i="0" dirty="0"/>
              <a:t>Other Helpful Resources</a:t>
            </a:r>
          </a:p>
        </p:txBody>
      </p:sp>
      <p:sp>
        <p:nvSpPr>
          <p:cNvPr id="65541" name="Rectangle 5"/>
          <p:cNvSpPr>
            <a:spLocks noChangeArrowheads="1"/>
          </p:cNvSpPr>
          <p:nvPr/>
        </p:nvSpPr>
        <p:spPr bwMode="auto">
          <a:xfrm>
            <a:off x="1752600" y="2362200"/>
            <a:ext cx="5715000" cy="4247317"/>
          </a:xfrm>
          <a:prstGeom prst="rect">
            <a:avLst/>
          </a:prstGeom>
          <a:noFill/>
          <a:ln w="9525">
            <a:noFill/>
            <a:miter lim="800000"/>
            <a:headEnd/>
            <a:tailEnd/>
          </a:ln>
          <a:effectLst/>
        </p:spPr>
        <p:txBody>
          <a:bodyPr>
            <a:spAutoFit/>
          </a:bodyPr>
          <a:lstStyle/>
          <a:p>
            <a:pPr>
              <a:spcBef>
                <a:spcPct val="50000"/>
              </a:spcBef>
              <a:buFontTx/>
              <a:buChar char="•"/>
            </a:pPr>
            <a:r>
              <a:rPr lang="en-US" sz="2000" i="0" dirty="0"/>
              <a:t>Libraries are another place to find lots of useful information. Take a look at these sites</a:t>
            </a:r>
            <a:r>
              <a:rPr lang="en-US" sz="2000" i="0" dirty="0" smtClean="0"/>
              <a:t>!</a:t>
            </a:r>
            <a:endParaRPr lang="en-US" sz="2000" i="0" dirty="0"/>
          </a:p>
          <a:p>
            <a:pPr lvl="1">
              <a:spcBef>
                <a:spcPct val="50000"/>
              </a:spcBef>
              <a:buFontTx/>
              <a:buChar char="•"/>
            </a:pPr>
            <a:r>
              <a:rPr lang="en-US" sz="2000" dirty="0" smtClean="0"/>
              <a:t>Central Park School for Children Library Site! </a:t>
            </a:r>
            <a:r>
              <a:rPr lang="en-US" sz="2000" dirty="0" smtClean="0">
                <a:hlinkClick r:id="rId2"/>
              </a:rPr>
              <a:t>http://cpsclibrary.weebly.com</a:t>
            </a:r>
            <a:r>
              <a:rPr lang="en-US" sz="2000" dirty="0" smtClean="0"/>
              <a:t> </a:t>
            </a:r>
          </a:p>
          <a:p>
            <a:pPr lvl="1">
              <a:spcBef>
                <a:spcPct val="50000"/>
              </a:spcBef>
              <a:buFontTx/>
              <a:buChar char="•"/>
            </a:pPr>
            <a:r>
              <a:rPr lang="en-US" sz="2000" dirty="0" smtClean="0"/>
              <a:t>Durham County Public Libraries </a:t>
            </a:r>
            <a:r>
              <a:rPr lang="en-US" sz="2000" dirty="0" smtClean="0">
                <a:hlinkClick r:id="rId3"/>
              </a:rPr>
              <a:t>http://www.durhamcountylibrary.org/</a:t>
            </a:r>
            <a:r>
              <a:rPr lang="en-US" sz="2000" dirty="0" smtClean="0"/>
              <a:t> </a:t>
            </a:r>
          </a:p>
          <a:p>
            <a:pPr lvl="1">
              <a:spcBef>
                <a:spcPct val="50000"/>
              </a:spcBef>
              <a:buFontTx/>
              <a:buChar char="•"/>
            </a:pPr>
            <a:r>
              <a:rPr lang="en-US" sz="2000" dirty="0" smtClean="0"/>
              <a:t>New York Public Library’s Student Page  </a:t>
            </a:r>
            <a:r>
              <a:rPr lang="en-US" sz="2000" dirty="0" smtClean="0">
                <a:hlinkClick r:id="rId4"/>
              </a:rPr>
              <a:t>http://kids.nypl.org/internet/reference.cfm</a:t>
            </a:r>
            <a:r>
              <a:rPr lang="en-US" sz="2000" dirty="0" smtClean="0"/>
              <a:t> </a:t>
            </a:r>
          </a:p>
          <a:p>
            <a:pPr lvl="1">
              <a:spcBef>
                <a:spcPct val="50000"/>
              </a:spcBef>
              <a:buFontTx/>
              <a:buChar char="•"/>
            </a:pPr>
            <a:r>
              <a:rPr lang="en-US" sz="2000" i="0" dirty="0" smtClean="0"/>
              <a:t>Boston </a:t>
            </a:r>
            <a:r>
              <a:rPr lang="en-US" sz="2000" i="0" dirty="0"/>
              <a:t>Public Library’s database – </a:t>
            </a:r>
            <a:r>
              <a:rPr lang="en-US" sz="2000" i="0" dirty="0">
                <a:hlinkClick r:id="rId5"/>
              </a:rPr>
              <a:t>http://search3.webfeat.org/bostonsearch.asp?cat=dbchildren</a:t>
            </a:r>
            <a:r>
              <a:rPr lang="en-US" sz="2000" i="0" dirty="0"/>
              <a:t> </a:t>
            </a:r>
            <a:endParaRPr lang="en-US" sz="2000" i="0" dirty="0" smtClean="0"/>
          </a:p>
        </p:txBody>
      </p:sp>
    </p:spTree>
  </p:cSld>
  <p:clrMapOvr>
    <a:masterClrMapping/>
  </p:clrMapOvr>
  <p:transition spd="med">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idx="4294967295"/>
          </p:nvPr>
        </p:nvSpPr>
        <p:spPr bwMode="auto">
          <a:xfrm>
            <a:off x="1676400" y="3352800"/>
            <a:ext cx="6629400" cy="2667000"/>
          </a:xfrm>
          <a:prstGeom prst="rect">
            <a:avLst/>
          </a:prstGeom>
          <a:noFill/>
          <a:ln>
            <a:miter lim="800000"/>
            <a:headEnd/>
            <a:tailEnd/>
          </a:ln>
        </p:spPr>
        <p:txBody>
          <a:bodyPr/>
          <a:lstStyle/>
          <a:p>
            <a:pPr algn="ctr"/>
            <a:r>
              <a:rPr lang="en-US"/>
              <a:t>Session 2: How to Search on the Internet</a:t>
            </a:r>
          </a:p>
        </p:txBody>
      </p:sp>
    </p:spTree>
  </p:cSld>
  <p:clrMapOvr>
    <a:masterClrMapping/>
  </p:clrMapOvr>
  <p:transition spd="med">
    <p:check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z="3600"/>
              <a:t>Wading Through the Web</a:t>
            </a:r>
          </a:p>
        </p:txBody>
      </p:sp>
      <p:sp>
        <p:nvSpPr>
          <p:cNvPr id="43012" name="Text Box 4"/>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43013"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43014" name="Rectangle 6"/>
          <p:cNvSpPr>
            <a:spLocks noGrp="1" noChangeArrowheads="1"/>
          </p:cNvSpPr>
          <p:nvPr>
            <p:ph type="body" idx="1"/>
          </p:nvPr>
        </p:nvSpPr>
        <p:spPr>
          <a:xfrm>
            <a:off x="381000" y="1447800"/>
            <a:ext cx="8763000" cy="3733800"/>
          </a:xfrm>
          <a:noFill/>
          <a:ln/>
        </p:spPr>
        <p:txBody>
          <a:bodyPr/>
          <a:lstStyle/>
          <a:p>
            <a:pPr lvl="2">
              <a:buFont typeface="Wingdings" pitchFamily="2" charset="2"/>
              <a:buNone/>
            </a:pPr>
            <a:endParaRPr lang="en-US" sz="2100"/>
          </a:p>
          <a:p>
            <a:pPr lvl="1">
              <a:buFont typeface="Wingdings 2" pitchFamily="18" charset="2"/>
              <a:buNone/>
            </a:pPr>
            <a:endParaRPr lang="en-US" sz="2500"/>
          </a:p>
        </p:txBody>
      </p:sp>
      <p:sp>
        <p:nvSpPr>
          <p:cNvPr id="43016" name="AutoShape 8"/>
          <p:cNvSpPr>
            <a:spLocks noChangeArrowheads="1"/>
          </p:cNvSpPr>
          <p:nvPr/>
        </p:nvSpPr>
        <p:spPr bwMode="gray">
          <a:xfrm>
            <a:off x="5943600" y="838200"/>
            <a:ext cx="2971800" cy="4572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2. How to Search on the Internet</a:t>
            </a:r>
            <a:r>
              <a:rPr lang="en-US" sz="2400" b="0" i="0">
                <a:solidFill>
                  <a:schemeClr val="bg1"/>
                </a:solidFill>
              </a:rPr>
              <a:t> </a:t>
            </a:r>
          </a:p>
        </p:txBody>
      </p:sp>
      <p:sp>
        <p:nvSpPr>
          <p:cNvPr id="43017" name="Rectangle 9"/>
          <p:cNvSpPr>
            <a:spLocks noChangeArrowheads="1"/>
          </p:cNvSpPr>
          <p:nvPr/>
        </p:nvSpPr>
        <p:spPr bwMode="auto">
          <a:xfrm>
            <a:off x="685800" y="1524000"/>
            <a:ext cx="8077200" cy="5029200"/>
          </a:xfrm>
          <a:prstGeom prst="rect">
            <a:avLst/>
          </a:prstGeom>
          <a:noFill/>
          <a:ln w="9525">
            <a:noFill/>
            <a:miter lim="800000"/>
            <a:headEnd/>
            <a:tailEnd/>
          </a:ln>
          <a:effectLst/>
        </p:spPr>
        <p:txBody>
          <a:bodyPr/>
          <a:lstStyle/>
          <a:p>
            <a:pPr marL="342900" indent="-342900">
              <a:spcBef>
                <a:spcPct val="20000"/>
              </a:spcBef>
              <a:buFont typeface="Wingdings" pitchFamily="2" charset="2"/>
              <a:buNone/>
            </a:pPr>
            <a:endParaRPr lang="en-US" b="0" i="0" dirty="0"/>
          </a:p>
          <a:p>
            <a:pPr marL="342900" indent="-342900">
              <a:spcBef>
                <a:spcPct val="20000"/>
              </a:spcBef>
              <a:buFont typeface="Wingdings" pitchFamily="2" charset="2"/>
              <a:buChar char="§"/>
            </a:pPr>
            <a:r>
              <a:rPr lang="en-US" sz="2900" b="0" i="0" dirty="0"/>
              <a:t>Now that we have looked at different types of search engines, we need to learn how to make the most of your search!</a:t>
            </a:r>
          </a:p>
          <a:p>
            <a:pPr marL="742950" lvl="1" indent="-285750">
              <a:spcBef>
                <a:spcPct val="20000"/>
              </a:spcBef>
              <a:buSzPct val="50000"/>
              <a:buFont typeface="Wingdings 2" pitchFamily="18" charset="2"/>
              <a:buChar char=""/>
            </a:pPr>
            <a:r>
              <a:rPr lang="en-US" sz="2500" b="0" i="0" dirty="0"/>
              <a:t>Most search engines have something called an </a:t>
            </a:r>
            <a:r>
              <a:rPr lang="en-US" sz="2500" b="0" dirty="0">
                <a:solidFill>
                  <a:schemeClr val="accent1">
                    <a:lumMod val="50000"/>
                  </a:schemeClr>
                </a:solidFill>
              </a:rPr>
              <a:t>Advanced Search</a:t>
            </a:r>
            <a:r>
              <a:rPr lang="en-US" sz="2500" b="0" i="0" dirty="0">
                <a:solidFill>
                  <a:schemeClr val="accent1">
                    <a:lumMod val="50000"/>
                  </a:schemeClr>
                </a:solidFill>
              </a:rPr>
              <a:t>. </a:t>
            </a:r>
            <a:r>
              <a:rPr lang="en-US" sz="2500" b="0" i="0" dirty="0"/>
              <a:t>An advanced search allows you to be more specific about what type of information you are looking for.</a:t>
            </a:r>
          </a:p>
          <a:p>
            <a:pPr marL="742950" lvl="1" indent="-285750">
              <a:spcBef>
                <a:spcPct val="20000"/>
              </a:spcBef>
              <a:buSzPct val="50000"/>
              <a:buFont typeface="Wingdings 2" pitchFamily="18" charset="2"/>
              <a:buChar char=""/>
            </a:pPr>
            <a:r>
              <a:rPr lang="en-US" sz="2500" b="0" i="0" dirty="0"/>
              <a:t>When you visit a search engine, the </a:t>
            </a:r>
            <a:r>
              <a:rPr lang="en-US" sz="2500" b="0" dirty="0"/>
              <a:t>Advanced Search</a:t>
            </a:r>
            <a:r>
              <a:rPr lang="en-US" sz="2500" b="0" i="0" dirty="0"/>
              <a:t> page is a great place to start!</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017">
                                            <p:txEl>
                                              <p:pRg st="1" end="1"/>
                                            </p:txEl>
                                          </p:spTgt>
                                        </p:tgtEl>
                                        <p:attrNameLst>
                                          <p:attrName>style.visibility</p:attrName>
                                        </p:attrNameLst>
                                      </p:cBhvr>
                                      <p:to>
                                        <p:strVal val="visible"/>
                                      </p:to>
                                    </p:set>
                                    <p:anim calcmode="lin" valueType="num">
                                      <p:cBhvr additive="base">
                                        <p:cTn id="7" dur="1000" fill="hold"/>
                                        <p:tgtEl>
                                          <p:spTgt spid="43017">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30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3017">
                                            <p:txEl>
                                              <p:pRg st="2" end="2"/>
                                            </p:txEl>
                                          </p:spTgt>
                                        </p:tgtEl>
                                        <p:attrNameLst>
                                          <p:attrName>style.visibility</p:attrName>
                                        </p:attrNameLst>
                                      </p:cBhvr>
                                      <p:to>
                                        <p:strVal val="visible"/>
                                      </p:to>
                                    </p:set>
                                    <p:anim calcmode="lin" valueType="num">
                                      <p:cBhvr additive="base">
                                        <p:cTn id="13" dur="1000" fill="hold"/>
                                        <p:tgtEl>
                                          <p:spTgt spid="43017">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30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017">
                                            <p:txEl>
                                              <p:pRg st="3" end="3"/>
                                            </p:txEl>
                                          </p:spTgt>
                                        </p:tgtEl>
                                        <p:attrNameLst>
                                          <p:attrName>style.visibility</p:attrName>
                                        </p:attrNameLst>
                                      </p:cBhvr>
                                      <p:to>
                                        <p:strVal val="visible"/>
                                      </p:to>
                                    </p:set>
                                    <p:anim calcmode="lin" valueType="num">
                                      <p:cBhvr additive="base">
                                        <p:cTn id="19" dur="1000" fill="hold"/>
                                        <p:tgtEl>
                                          <p:spTgt spid="43017">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301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3600"/>
              <a:t>Wading Through the Web</a:t>
            </a:r>
          </a:p>
        </p:txBody>
      </p:sp>
      <p:sp>
        <p:nvSpPr>
          <p:cNvPr id="50179" name="Text Box 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50180" name="Text Box 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50181" name="Rectangle 5"/>
          <p:cNvSpPr>
            <a:spLocks noGrp="1" noChangeArrowheads="1"/>
          </p:cNvSpPr>
          <p:nvPr>
            <p:ph type="body" idx="1"/>
          </p:nvPr>
        </p:nvSpPr>
        <p:spPr>
          <a:xfrm>
            <a:off x="381000" y="1447800"/>
            <a:ext cx="8763000" cy="3733800"/>
          </a:xfrm>
          <a:noFill/>
          <a:ln/>
        </p:spPr>
        <p:txBody>
          <a:bodyPr/>
          <a:lstStyle/>
          <a:p>
            <a:pPr lvl="2">
              <a:buFont typeface="Wingdings" pitchFamily="2" charset="2"/>
              <a:buNone/>
            </a:pPr>
            <a:endParaRPr lang="en-US" sz="2100"/>
          </a:p>
          <a:p>
            <a:pPr lvl="1">
              <a:buFont typeface="Wingdings 2" pitchFamily="18" charset="2"/>
              <a:buNone/>
            </a:pPr>
            <a:endParaRPr lang="en-US" sz="2500"/>
          </a:p>
        </p:txBody>
      </p:sp>
      <p:sp>
        <p:nvSpPr>
          <p:cNvPr id="50183" name="AutoShape 7"/>
          <p:cNvSpPr>
            <a:spLocks noChangeArrowheads="1"/>
          </p:cNvSpPr>
          <p:nvPr/>
        </p:nvSpPr>
        <p:spPr bwMode="gray">
          <a:xfrm>
            <a:off x="5943600" y="838200"/>
            <a:ext cx="2971800" cy="4572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2. How to Search on the Internet</a:t>
            </a:r>
            <a:r>
              <a:rPr lang="en-US" sz="2400" b="0" i="0">
                <a:solidFill>
                  <a:schemeClr val="bg1"/>
                </a:solidFill>
              </a:rPr>
              <a:t> </a:t>
            </a:r>
          </a:p>
        </p:txBody>
      </p:sp>
      <p:sp>
        <p:nvSpPr>
          <p:cNvPr id="50184" name="Rectangle 8"/>
          <p:cNvSpPr>
            <a:spLocks noChangeArrowheads="1"/>
          </p:cNvSpPr>
          <p:nvPr/>
        </p:nvSpPr>
        <p:spPr bwMode="auto">
          <a:xfrm>
            <a:off x="533400" y="1143000"/>
            <a:ext cx="8382000" cy="5486400"/>
          </a:xfrm>
          <a:prstGeom prst="rect">
            <a:avLst/>
          </a:prstGeom>
          <a:noFill/>
          <a:ln w="9525">
            <a:noFill/>
            <a:miter lim="800000"/>
            <a:headEnd/>
            <a:tailEnd/>
          </a:ln>
          <a:effectLst/>
        </p:spPr>
        <p:txBody>
          <a:bodyPr/>
          <a:lstStyle/>
          <a:p>
            <a:pPr marL="342900" indent="-342900" algn="ctr">
              <a:spcBef>
                <a:spcPct val="20000"/>
              </a:spcBef>
              <a:buFont typeface="Wingdings" pitchFamily="2" charset="2"/>
              <a:buNone/>
            </a:pPr>
            <a:endParaRPr lang="en-US" sz="1200" b="0" i="0"/>
          </a:p>
          <a:p>
            <a:pPr marL="342900" indent="-342900" algn="ctr">
              <a:spcBef>
                <a:spcPct val="20000"/>
              </a:spcBef>
              <a:buFont typeface="Wingdings" pitchFamily="2" charset="2"/>
              <a:buNone/>
            </a:pPr>
            <a:r>
              <a:rPr lang="en-US" sz="2900" b="0" i="0"/>
              <a:t>“Smarter” searching on the Internet</a:t>
            </a:r>
          </a:p>
          <a:p>
            <a:pPr marL="742950" lvl="1" indent="-285750">
              <a:spcBef>
                <a:spcPct val="20000"/>
              </a:spcBef>
              <a:buSzPct val="50000"/>
              <a:buFont typeface="Wingdings 2" pitchFamily="18" charset="2"/>
              <a:buChar char=""/>
            </a:pPr>
            <a:r>
              <a:rPr lang="en-US" sz="2300" b="0" i="0"/>
              <a:t>Most Internet search engines also allow you to use a set of words or symbols to narrow your search.</a:t>
            </a:r>
            <a:r>
              <a:rPr lang="en-US" sz="2500" b="0" i="0"/>
              <a:t>  </a:t>
            </a:r>
          </a:p>
          <a:p>
            <a:pPr marL="1143000" lvl="2" indent="-228600">
              <a:spcBef>
                <a:spcPct val="20000"/>
              </a:spcBef>
              <a:buFont typeface="Wingdings" pitchFamily="2" charset="2"/>
              <a:buChar char="§"/>
            </a:pPr>
            <a:r>
              <a:rPr lang="en-US" sz="2100" b="0" i="0"/>
              <a:t>AND – use this word when you want to find two words together. For example “Vasco da Gama AND voyage”</a:t>
            </a:r>
          </a:p>
          <a:p>
            <a:pPr marL="1143000" lvl="2" indent="-228600">
              <a:spcBef>
                <a:spcPct val="20000"/>
              </a:spcBef>
              <a:buFont typeface="Wingdings" pitchFamily="2" charset="2"/>
              <a:buChar char="§"/>
            </a:pPr>
            <a:r>
              <a:rPr lang="en-US" sz="2100" b="0" i="0"/>
              <a:t>OR – use  this when you can accept a couple of words. For example, “Vasco da Gama OR European explorers”</a:t>
            </a:r>
          </a:p>
          <a:p>
            <a:pPr marL="1143000" lvl="2" indent="-228600">
              <a:spcBef>
                <a:spcPct val="20000"/>
              </a:spcBef>
              <a:buFont typeface="Wingdings" pitchFamily="2" charset="2"/>
              <a:buChar char="§"/>
            </a:pPr>
            <a:r>
              <a:rPr lang="en-US" sz="2100" b="0" i="0"/>
              <a:t>- (minus sign) – use this symbol when you want to exclude a word. For example, “Vasco da Gama -hotel”</a:t>
            </a:r>
          </a:p>
          <a:p>
            <a:pPr marL="1143000" lvl="2" indent="-228600">
              <a:spcBef>
                <a:spcPct val="20000"/>
              </a:spcBef>
              <a:buFont typeface="Wingdings" pitchFamily="2" charset="2"/>
              <a:buChar char="§"/>
            </a:pPr>
            <a:r>
              <a:rPr lang="en-US" sz="2100" b="0" i="0"/>
              <a:t>“quotations” – use quotation marks when you are searching for an exact phrase. For example, if you were searching for a book title, you could type “The Voyage of Vasco da Gama” in quotations and the search engine will look for that exact phrase.</a:t>
            </a:r>
          </a:p>
          <a:p>
            <a:pPr marL="1143000" lvl="2" indent="-228600">
              <a:spcBef>
                <a:spcPct val="20000"/>
              </a:spcBef>
              <a:buFont typeface="Wingdings" pitchFamily="2" charset="2"/>
              <a:buChar char="§"/>
            </a:pPr>
            <a:endParaRPr lang="en-US" sz="21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None/>
            </a:pPr>
            <a:endParaRPr lang="en-US" sz="2100" b="0" i="0"/>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184">
                                            <p:txEl>
                                              <p:pRg st="1" end="1"/>
                                            </p:txEl>
                                          </p:spTgt>
                                        </p:tgtEl>
                                        <p:attrNameLst>
                                          <p:attrName>style.visibility</p:attrName>
                                        </p:attrNameLst>
                                      </p:cBhvr>
                                      <p:to>
                                        <p:strVal val="visible"/>
                                      </p:to>
                                    </p:set>
                                    <p:anim calcmode="lin" valueType="num">
                                      <p:cBhvr additive="base">
                                        <p:cTn id="7" dur="1000" fill="hold"/>
                                        <p:tgtEl>
                                          <p:spTgt spid="50184">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01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84">
                                            <p:txEl>
                                              <p:charRg st="37" end="143"/>
                                            </p:txEl>
                                          </p:spTgt>
                                        </p:tgtEl>
                                        <p:attrNameLst>
                                          <p:attrName>style.visibility</p:attrName>
                                        </p:attrNameLst>
                                      </p:cBhvr>
                                      <p:to>
                                        <p:strVal val="visible"/>
                                      </p:to>
                                    </p:set>
                                    <p:anim calcmode="lin" valueType="num">
                                      <p:cBhvr additive="base">
                                        <p:cTn id="13" dur="1000" fill="hold"/>
                                        <p:tgtEl>
                                          <p:spTgt spid="50184">
                                            <p:txEl>
                                              <p:charRg st="37" end="14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0184">
                                            <p:txEl>
                                              <p:charRg st="37" end="14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0184">
                                            <p:txEl>
                                              <p:charRg st="143" end="244"/>
                                            </p:txEl>
                                          </p:spTgt>
                                        </p:tgtEl>
                                        <p:attrNameLst>
                                          <p:attrName>style.visibility</p:attrName>
                                        </p:attrNameLst>
                                      </p:cBhvr>
                                      <p:to>
                                        <p:strVal val="visible"/>
                                      </p:to>
                                    </p:set>
                                    <p:anim calcmode="lin" valueType="num">
                                      <p:cBhvr additive="base">
                                        <p:cTn id="19" dur="1000" fill="hold"/>
                                        <p:tgtEl>
                                          <p:spTgt spid="50184">
                                            <p:txEl>
                                              <p:charRg st="143" end="24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0184">
                                            <p:txEl>
                                              <p:charRg st="143" end="24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84">
                                            <p:txEl>
                                              <p:charRg st="244" end="349"/>
                                            </p:txEl>
                                          </p:spTgt>
                                        </p:tgtEl>
                                        <p:attrNameLst>
                                          <p:attrName>style.visibility</p:attrName>
                                        </p:attrNameLst>
                                      </p:cBhvr>
                                      <p:to>
                                        <p:strVal val="visible"/>
                                      </p:to>
                                    </p:set>
                                    <p:anim calcmode="lin" valueType="num">
                                      <p:cBhvr additive="base">
                                        <p:cTn id="25" dur="1000" fill="hold"/>
                                        <p:tgtEl>
                                          <p:spTgt spid="50184">
                                            <p:txEl>
                                              <p:charRg st="244" end="349"/>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0184">
                                            <p:txEl>
                                              <p:charRg st="244" end="34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0184">
                                            <p:txEl>
                                              <p:charRg st="349" end="440"/>
                                            </p:txEl>
                                          </p:spTgt>
                                        </p:tgtEl>
                                        <p:attrNameLst>
                                          <p:attrName>style.visibility</p:attrName>
                                        </p:attrNameLst>
                                      </p:cBhvr>
                                      <p:to>
                                        <p:strVal val="visible"/>
                                      </p:to>
                                    </p:set>
                                    <p:anim calcmode="lin" valueType="num">
                                      <p:cBhvr additive="base">
                                        <p:cTn id="31" dur="1000" fill="hold"/>
                                        <p:tgtEl>
                                          <p:spTgt spid="50184">
                                            <p:txEl>
                                              <p:charRg st="349" end="44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0184">
                                            <p:txEl>
                                              <p:charRg st="349" end="44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184">
                                            <p:txEl>
                                              <p:charRg st="440" end="673"/>
                                            </p:txEl>
                                          </p:spTgt>
                                        </p:tgtEl>
                                        <p:attrNameLst>
                                          <p:attrName>style.visibility</p:attrName>
                                        </p:attrNameLst>
                                      </p:cBhvr>
                                      <p:to>
                                        <p:strVal val="visible"/>
                                      </p:to>
                                    </p:set>
                                    <p:anim calcmode="lin" valueType="num">
                                      <p:cBhvr additive="base">
                                        <p:cTn id="37" dur="1000" fill="hold"/>
                                        <p:tgtEl>
                                          <p:spTgt spid="50184">
                                            <p:txEl>
                                              <p:charRg st="440" end="67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50184">
                                            <p:txEl>
                                              <p:charRg st="440" end="67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sz="3600"/>
              <a:t>Wading Through the Web</a:t>
            </a:r>
          </a:p>
        </p:txBody>
      </p:sp>
      <p:sp>
        <p:nvSpPr>
          <p:cNvPr id="60419" name="Text Box 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60420" name="Text Box 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60421" name="Rectangle 5"/>
          <p:cNvSpPr>
            <a:spLocks noGrp="1" noChangeArrowheads="1"/>
          </p:cNvSpPr>
          <p:nvPr>
            <p:ph type="body" idx="1"/>
          </p:nvPr>
        </p:nvSpPr>
        <p:spPr>
          <a:xfrm>
            <a:off x="381000" y="1447800"/>
            <a:ext cx="8763000" cy="3733800"/>
          </a:xfrm>
          <a:noFill/>
          <a:ln/>
        </p:spPr>
        <p:txBody>
          <a:bodyPr/>
          <a:lstStyle/>
          <a:p>
            <a:pPr lvl="2">
              <a:buFont typeface="Wingdings" pitchFamily="2" charset="2"/>
              <a:buNone/>
            </a:pPr>
            <a:endParaRPr lang="en-US" sz="2100"/>
          </a:p>
          <a:p>
            <a:pPr lvl="1">
              <a:buFont typeface="Wingdings 2" pitchFamily="18" charset="2"/>
              <a:buNone/>
            </a:pPr>
            <a:endParaRPr lang="en-US" sz="2500"/>
          </a:p>
        </p:txBody>
      </p:sp>
      <p:sp>
        <p:nvSpPr>
          <p:cNvPr id="60422" name="AutoShape 6"/>
          <p:cNvSpPr>
            <a:spLocks noChangeArrowheads="1"/>
          </p:cNvSpPr>
          <p:nvPr/>
        </p:nvSpPr>
        <p:spPr bwMode="gray">
          <a:xfrm>
            <a:off x="5943600" y="838200"/>
            <a:ext cx="2971800" cy="4572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2. How to Search on the Internet</a:t>
            </a:r>
            <a:r>
              <a:rPr lang="en-US" sz="2400" b="0" i="0">
                <a:solidFill>
                  <a:schemeClr val="bg1"/>
                </a:solidFill>
              </a:rPr>
              <a:t> </a:t>
            </a:r>
          </a:p>
        </p:txBody>
      </p:sp>
      <p:sp>
        <p:nvSpPr>
          <p:cNvPr id="60425" name="Text Box 9"/>
          <p:cNvSpPr txBox="1">
            <a:spLocks noChangeArrowheads="1"/>
          </p:cNvSpPr>
          <p:nvPr/>
        </p:nvSpPr>
        <p:spPr bwMode="auto">
          <a:xfrm>
            <a:off x="914400" y="1600200"/>
            <a:ext cx="7010400" cy="4847481"/>
          </a:xfrm>
          <a:prstGeom prst="rect">
            <a:avLst/>
          </a:prstGeom>
          <a:noFill/>
          <a:ln w="9525">
            <a:noFill/>
            <a:miter lim="800000"/>
            <a:headEnd/>
            <a:tailEnd/>
          </a:ln>
          <a:effectLst/>
        </p:spPr>
        <p:txBody>
          <a:bodyPr>
            <a:spAutoFit/>
          </a:bodyPr>
          <a:lstStyle/>
          <a:p>
            <a:pPr>
              <a:spcBef>
                <a:spcPct val="50000"/>
              </a:spcBef>
            </a:pPr>
            <a:r>
              <a:rPr lang="en-US" sz="2900" dirty="0"/>
              <a:t>How can you tell if an Internet site is reliable?</a:t>
            </a:r>
          </a:p>
          <a:p>
            <a:pPr lvl="1">
              <a:spcBef>
                <a:spcPct val="50000"/>
              </a:spcBef>
              <a:buFontTx/>
              <a:buChar char="•"/>
            </a:pPr>
            <a:r>
              <a:rPr lang="en-US" sz="2000" i="0" dirty="0"/>
              <a:t>REMEMBER: Anyone can post information on the Internet! </a:t>
            </a:r>
          </a:p>
          <a:p>
            <a:pPr lvl="2">
              <a:spcBef>
                <a:spcPct val="50000"/>
              </a:spcBef>
              <a:buFontTx/>
              <a:buChar char="•"/>
            </a:pPr>
            <a:r>
              <a:rPr lang="en-US" sz="2000" i="0" dirty="0"/>
              <a:t>Make sure the information you are using comes from a person or organization that can be trusted.</a:t>
            </a:r>
          </a:p>
          <a:p>
            <a:pPr lvl="2">
              <a:spcBef>
                <a:spcPct val="50000"/>
              </a:spcBef>
              <a:buFontTx/>
              <a:buChar char="•"/>
            </a:pPr>
            <a:r>
              <a:rPr lang="en-US" sz="2000" i="0" dirty="0"/>
              <a:t>One simple way to tell if a site is reliable is to look at who runs the site. Usually, looking at the first section of a web address will tell you where it came from. If it came from a museum, university, or some other place you’ve heard of, chances are that it can be trusted.</a:t>
            </a:r>
          </a:p>
          <a:p>
            <a:pPr lvl="2">
              <a:spcBef>
                <a:spcPct val="50000"/>
              </a:spcBef>
              <a:buFontTx/>
              <a:buChar char="•"/>
            </a:pPr>
            <a:r>
              <a:rPr lang="en-US" sz="2000" i="0" dirty="0"/>
              <a:t>The following slide provides a checklist you can use to decide whether a website is reliable. If the site contains several characteristics in the “Questionable” column, you probably shouldn’t use it!</a:t>
            </a:r>
          </a:p>
        </p:txBody>
      </p:sp>
    </p:spTree>
  </p:cSld>
  <p:clrMapOvr>
    <a:masterClrMapping/>
  </p:clrMapOvr>
  <p:transition spd="med">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sz="3600"/>
              <a:t>Wading Through the Web</a:t>
            </a:r>
          </a:p>
        </p:txBody>
      </p:sp>
      <p:sp>
        <p:nvSpPr>
          <p:cNvPr id="61445" name="Rectangle 5"/>
          <p:cNvSpPr>
            <a:spLocks noGrp="1" noChangeArrowheads="1"/>
          </p:cNvSpPr>
          <p:nvPr>
            <p:ph type="body" sz="half" idx="1"/>
          </p:nvPr>
        </p:nvSpPr>
        <p:spPr>
          <a:noFill/>
          <a:ln/>
        </p:spPr>
        <p:txBody>
          <a:bodyPr/>
          <a:lstStyle/>
          <a:p>
            <a:pPr lvl="2">
              <a:buFont typeface="Wingdings" pitchFamily="2" charset="2"/>
              <a:buNone/>
            </a:pPr>
            <a:endParaRPr lang="en-US" sz="1900"/>
          </a:p>
          <a:p>
            <a:pPr lvl="1">
              <a:buFont typeface="Wingdings 2" pitchFamily="18" charset="2"/>
              <a:buNone/>
            </a:pPr>
            <a:endParaRPr lang="en-US" sz="2100"/>
          </a:p>
        </p:txBody>
      </p:sp>
      <p:sp>
        <p:nvSpPr>
          <p:cNvPr id="61443" name="Text Box 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61444" name="Text Box 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61446" name="AutoShape 6"/>
          <p:cNvSpPr>
            <a:spLocks noChangeArrowheads="1"/>
          </p:cNvSpPr>
          <p:nvPr/>
        </p:nvSpPr>
        <p:spPr bwMode="gray">
          <a:xfrm>
            <a:off x="5943600" y="838200"/>
            <a:ext cx="2971800" cy="457200"/>
          </a:xfrm>
          <a:prstGeom prst="roundRect">
            <a:avLst>
              <a:gd name="adj" fmla="val 1279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2. How to Search on the Internet</a:t>
            </a:r>
            <a:r>
              <a:rPr lang="en-US" sz="2400" b="0" i="0">
                <a:solidFill>
                  <a:schemeClr val="bg1"/>
                </a:solidFill>
              </a:rPr>
              <a:t> </a:t>
            </a:r>
          </a:p>
        </p:txBody>
      </p:sp>
      <p:graphicFrame>
        <p:nvGraphicFramePr>
          <p:cNvPr id="61807" name="Group 367"/>
          <p:cNvGraphicFramePr>
            <a:graphicFrameLocks noGrp="1"/>
          </p:cNvGraphicFramePr>
          <p:nvPr>
            <p:ph sz="half" idx="2"/>
          </p:nvPr>
        </p:nvGraphicFramePr>
        <p:xfrm>
          <a:off x="533400" y="1447800"/>
          <a:ext cx="8001000" cy="5212083"/>
        </p:xfrm>
        <a:graphic>
          <a:graphicData uri="http://schemas.openxmlformats.org/drawingml/2006/table">
            <a:tbl>
              <a:tblPr/>
              <a:tblGrid>
                <a:gridCol w="431800"/>
                <a:gridCol w="5180013"/>
                <a:gridCol w="1195387"/>
                <a:gridCol w="1193800"/>
              </a:tblGrid>
              <a:tr h="914400">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ea typeface="Times New Roman" charset="0"/>
                          <a:cs typeface="Arial" charset="0"/>
                        </a:rPr>
                        <a:t>Dupe Detector:  </a:t>
                      </a:r>
                      <a:endParaRPr kumimoji="0" lang="en-US" sz="2800" b="1" i="0" u="none" strike="noStrike" cap="none" normalizeH="0" baseline="0" dirty="0" smtClean="0">
                        <a:ln>
                          <a:noFill/>
                        </a:ln>
                        <a:solidFill>
                          <a:schemeClr val="tx1"/>
                        </a:solidFill>
                        <a:effectLst/>
                        <a:latin typeface="Times New Roman" charset="0"/>
                        <a:ea typeface="Times New Roman"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Times New Roman" charset="0"/>
                          <a:cs typeface="Arial" charset="0"/>
                        </a:rPr>
                        <a:t> A checklist to help surfers begin determining if information found on a website is true or not*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65113">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Times New Roman" charset="0"/>
                          <a:cs typeface="Arial" charset="0"/>
                        </a:rPr>
                        <a:t>Website:</a:t>
                      </a:r>
                      <a:endParaRPr kumimoji="0" lang="en-US" sz="1000" b="0" i="0" u="none" strike="noStrike" cap="none" normalizeH="0" baseline="0" smtClean="0">
                        <a:ln>
                          <a:noFill/>
                        </a:ln>
                        <a:solidFill>
                          <a:schemeClr val="tx1"/>
                        </a:solidFill>
                        <a:effectLst/>
                        <a:latin typeface="Arial" charset="0"/>
                        <a:ea typeface="Times New Roman"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Trustworthy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Questionable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Do large companies you know advertise on the site?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Are there any ‘dead links’, or links to ‘moved pages’?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charset="0"/>
                          <a:cs typeface="Arial" charset="0"/>
                        </a:rPr>
                        <a:t>Do the images support the stated facts?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Is the site hosted by a credible provider and reside in a ‘trustworthy’ domain.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Are there links and references to other websites, resources and experts that corroborate this information?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Is the resource available in another format?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ea typeface="Times New Roman" charset="0"/>
                          <a:cs typeface="Arial" charset="0"/>
                        </a:rPr>
                        <a:t>Do the site’s authors have other publications with credible sites and publishers?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Are the site’s authors experts in the subject? (Do they have any credentials or experience around the topic?)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Is contact information provided and does the place/e-mail exist and work?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Does the site present highly biased visuals (e.g. racist statements, derogatory remarks, and emotional language)?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Is the site professional (grammar and typing errors are not present or very minimal)?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Yes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No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charset="0"/>
                          <a:cs typeface="Arial" charset="0"/>
                        </a:rPr>
                        <a:t>Totals**:  </a:t>
                      </a: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808" name="Text Box 368"/>
          <p:cNvSpPr txBox="1">
            <a:spLocks noChangeArrowheads="1"/>
          </p:cNvSpPr>
          <p:nvPr/>
        </p:nvSpPr>
        <p:spPr bwMode="auto">
          <a:xfrm>
            <a:off x="533400" y="6629400"/>
            <a:ext cx="8001000" cy="228600"/>
          </a:xfrm>
          <a:prstGeom prst="rect">
            <a:avLst/>
          </a:prstGeom>
          <a:noFill/>
          <a:ln w="9525">
            <a:noFill/>
            <a:miter lim="800000"/>
            <a:headEnd/>
            <a:tailEnd/>
          </a:ln>
          <a:effectLst/>
        </p:spPr>
        <p:txBody>
          <a:bodyPr>
            <a:spAutoFit/>
          </a:bodyPr>
          <a:lstStyle/>
          <a:p>
            <a:pPr>
              <a:spcBef>
                <a:spcPct val="50000"/>
              </a:spcBef>
            </a:pPr>
            <a:r>
              <a:rPr lang="en-US" sz="900" dirty="0"/>
              <a:t>Available at: </a:t>
            </a:r>
            <a:r>
              <a:rPr lang="en-US" sz="900" dirty="0">
                <a:hlinkClick r:id="rId2"/>
              </a:rPr>
              <a:t>http://www.lerc.educ.ubc.ca/LERC/outreach/lomcira2006/lomcirahandoutapril06.doc</a:t>
            </a:r>
            <a:r>
              <a:rPr lang="en-US" sz="900" dirty="0"/>
              <a:t> </a:t>
            </a:r>
          </a:p>
        </p:txBody>
      </p:sp>
    </p:spTree>
  </p:cSld>
  <p:clrMapOvr>
    <a:masterClrMapping/>
  </p:clrMapOvr>
  <p:transition spd="med">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bwMode="auto">
          <a:xfrm>
            <a:off x="1676400" y="3352800"/>
            <a:ext cx="6629400" cy="2667000"/>
          </a:xfrm>
          <a:prstGeom prst="rect">
            <a:avLst/>
          </a:prstGeom>
          <a:noFill/>
          <a:ln>
            <a:miter lim="800000"/>
            <a:headEnd/>
            <a:tailEnd/>
          </a:ln>
        </p:spPr>
        <p:txBody>
          <a:bodyPr/>
          <a:lstStyle/>
          <a:p>
            <a:pPr algn="ctr"/>
            <a:r>
              <a:rPr lang="en-US" dirty="0" smtClean="0"/>
              <a:t>Part </a:t>
            </a:r>
            <a:r>
              <a:rPr lang="en-US" dirty="0"/>
              <a:t>3: How to Cite Internet Sources</a:t>
            </a:r>
          </a:p>
        </p:txBody>
      </p:sp>
    </p:spTree>
  </p:cSld>
  <p:clrMapOvr>
    <a:masterClrMapping/>
  </p:clrMapOvr>
  <p:transition spd="med">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en-US" sz="3600"/>
              <a:t>Wading Through the Web</a:t>
            </a:r>
          </a:p>
        </p:txBody>
      </p:sp>
      <p:sp>
        <p:nvSpPr>
          <p:cNvPr id="52227" name="Text Box 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52228" name="Text Box 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52229" name="Rectangle 5"/>
          <p:cNvSpPr>
            <a:spLocks noGrp="1" noChangeArrowheads="1"/>
          </p:cNvSpPr>
          <p:nvPr>
            <p:ph type="body" idx="1"/>
          </p:nvPr>
        </p:nvSpPr>
        <p:spPr>
          <a:xfrm>
            <a:off x="381000" y="1447800"/>
            <a:ext cx="8763000" cy="3733800"/>
          </a:xfrm>
          <a:noFill/>
          <a:ln/>
        </p:spPr>
        <p:txBody>
          <a:bodyPr/>
          <a:lstStyle/>
          <a:p>
            <a:pPr lvl="2">
              <a:buFont typeface="Wingdings" pitchFamily="2" charset="2"/>
              <a:buNone/>
            </a:pPr>
            <a:endParaRPr lang="en-US" sz="2100"/>
          </a:p>
          <a:p>
            <a:pPr lvl="1">
              <a:buFont typeface="Wingdings 2" pitchFamily="18" charset="2"/>
              <a:buNone/>
            </a:pPr>
            <a:endParaRPr lang="en-US" sz="2500"/>
          </a:p>
        </p:txBody>
      </p:sp>
      <p:sp>
        <p:nvSpPr>
          <p:cNvPr id="52231" name="Rectangle 7"/>
          <p:cNvSpPr>
            <a:spLocks noChangeArrowheads="1"/>
          </p:cNvSpPr>
          <p:nvPr/>
        </p:nvSpPr>
        <p:spPr bwMode="auto">
          <a:xfrm>
            <a:off x="533400" y="1143000"/>
            <a:ext cx="8382000" cy="5486400"/>
          </a:xfrm>
          <a:prstGeom prst="rect">
            <a:avLst/>
          </a:prstGeom>
          <a:noFill/>
          <a:ln w="9525">
            <a:noFill/>
            <a:miter lim="800000"/>
            <a:headEnd/>
            <a:tailEnd/>
          </a:ln>
          <a:effectLst/>
        </p:spPr>
        <p:txBody>
          <a:bodyPr/>
          <a:lstStyle/>
          <a:p>
            <a:pPr marL="342900" indent="-342900" algn="ctr">
              <a:spcBef>
                <a:spcPct val="20000"/>
              </a:spcBef>
              <a:buFont typeface="Wingdings" pitchFamily="2" charset="2"/>
              <a:buNone/>
            </a:pPr>
            <a:endParaRPr lang="en-US" sz="29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Char char="§"/>
            </a:pPr>
            <a:endParaRPr lang="en-US" sz="21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None/>
            </a:pPr>
            <a:endParaRPr lang="en-US" sz="2100" b="0" i="0"/>
          </a:p>
        </p:txBody>
      </p:sp>
      <p:sp>
        <p:nvSpPr>
          <p:cNvPr id="52233" name="AutoShape 9"/>
          <p:cNvSpPr>
            <a:spLocks noChangeArrowheads="1"/>
          </p:cNvSpPr>
          <p:nvPr/>
        </p:nvSpPr>
        <p:spPr bwMode="gray">
          <a:xfrm>
            <a:off x="6400800" y="838200"/>
            <a:ext cx="2514600" cy="533400"/>
          </a:xfrm>
          <a:prstGeom prst="roundRect">
            <a:avLst>
              <a:gd name="adj" fmla="val 1904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3. How to cite your sources</a:t>
            </a:r>
            <a:r>
              <a:rPr lang="en-US" sz="2400" b="0" i="0">
                <a:solidFill>
                  <a:schemeClr val="bg1"/>
                </a:solidFill>
              </a:rPr>
              <a:t> </a:t>
            </a:r>
          </a:p>
        </p:txBody>
      </p:sp>
      <p:sp>
        <p:nvSpPr>
          <p:cNvPr id="52234" name="Rectangle 10"/>
          <p:cNvSpPr>
            <a:spLocks noGrp="1" noChangeArrowheads="1"/>
          </p:cNvSpPr>
          <p:nvPr>
            <p:ph type="body" idx="1"/>
          </p:nvPr>
        </p:nvSpPr>
        <p:spPr>
          <a:xfrm>
            <a:off x="381000" y="1524000"/>
            <a:ext cx="8763000" cy="5105400"/>
          </a:xfrm>
          <a:noFill/>
          <a:ln/>
        </p:spPr>
        <p:txBody>
          <a:bodyPr/>
          <a:lstStyle/>
          <a:p>
            <a:pPr>
              <a:lnSpc>
                <a:spcPct val="90000"/>
              </a:lnSpc>
            </a:pPr>
            <a:r>
              <a:rPr lang="en-US" sz="2400"/>
              <a:t>Citing Your Sources</a:t>
            </a:r>
          </a:p>
          <a:p>
            <a:pPr lvl="1">
              <a:lnSpc>
                <a:spcPct val="90000"/>
              </a:lnSpc>
            </a:pPr>
            <a:r>
              <a:rPr lang="en-US" sz="2000" i="1"/>
              <a:t>Citing your sources</a:t>
            </a:r>
            <a:r>
              <a:rPr lang="en-US" sz="2000"/>
              <a:t> means telling people where you got your information. Just as you list books and encyclopedias in your bibliography, you must also include the sources of information you got from the Internet.</a:t>
            </a:r>
          </a:p>
          <a:p>
            <a:pPr lvl="2">
              <a:lnSpc>
                <a:spcPct val="90000"/>
              </a:lnSpc>
            </a:pPr>
            <a:r>
              <a:rPr lang="en-US" sz="1800"/>
              <a:t>Citing your sources is important because it shows others how to find the same information you found.</a:t>
            </a:r>
          </a:p>
          <a:p>
            <a:pPr lvl="2">
              <a:lnSpc>
                <a:spcPct val="90000"/>
              </a:lnSpc>
            </a:pPr>
            <a:r>
              <a:rPr lang="en-US" sz="2000"/>
              <a:t>To cite a source on the Internet, you need to have a written record of the following information for each website that you actually use in your report or essay:</a:t>
            </a:r>
          </a:p>
          <a:p>
            <a:pPr lvl="4">
              <a:lnSpc>
                <a:spcPct val="90000"/>
              </a:lnSpc>
            </a:pPr>
            <a:r>
              <a:rPr lang="en-US" sz="1800"/>
              <a:t>The name of the site and the author (Who made the website?    A company? An organization? An individual?)</a:t>
            </a:r>
          </a:p>
          <a:p>
            <a:pPr lvl="4">
              <a:lnSpc>
                <a:spcPct val="90000"/>
              </a:lnSpc>
            </a:pPr>
            <a:r>
              <a:rPr lang="en-US" sz="1800"/>
              <a:t>What day you found the information</a:t>
            </a:r>
          </a:p>
          <a:p>
            <a:pPr lvl="4">
              <a:lnSpc>
                <a:spcPct val="90000"/>
              </a:lnSpc>
            </a:pPr>
            <a:r>
              <a:rPr lang="en-US" sz="1800"/>
              <a:t>The web address or URL</a:t>
            </a:r>
          </a:p>
          <a:p>
            <a:pPr lvl="4">
              <a:lnSpc>
                <a:spcPct val="90000"/>
              </a:lnSpc>
            </a:pPr>
            <a:r>
              <a:rPr lang="en-US" sz="1800"/>
              <a:t>The copyright date for the website (usually found at the bottom of the homepage)</a:t>
            </a:r>
          </a:p>
          <a:p>
            <a:pPr lvl="4">
              <a:lnSpc>
                <a:spcPct val="90000"/>
              </a:lnSpc>
            </a:pPr>
            <a:endParaRPr lang="en-US" sz="1800"/>
          </a:p>
        </p:txBody>
      </p:sp>
    </p:spTree>
  </p:cSld>
  <p:clrMapOvr>
    <a:masterClrMapping/>
  </p:clrMapOvr>
  <p:transition spd="med">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en-US" sz="3600"/>
              <a:t>Wading Through the Web</a:t>
            </a:r>
          </a:p>
        </p:txBody>
      </p:sp>
      <p:sp>
        <p:nvSpPr>
          <p:cNvPr id="53251" name="Text Box 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53252" name="Text Box 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53253" name="Rectangle 5"/>
          <p:cNvSpPr>
            <a:spLocks noGrp="1" noChangeArrowheads="1"/>
          </p:cNvSpPr>
          <p:nvPr>
            <p:ph type="body" idx="1"/>
          </p:nvPr>
        </p:nvSpPr>
        <p:spPr>
          <a:xfrm>
            <a:off x="381000" y="1447800"/>
            <a:ext cx="8763000" cy="3733800"/>
          </a:xfrm>
          <a:noFill/>
          <a:ln/>
        </p:spPr>
        <p:txBody>
          <a:bodyPr/>
          <a:lstStyle/>
          <a:p>
            <a:pPr lvl="2">
              <a:buFont typeface="Wingdings" pitchFamily="2" charset="2"/>
              <a:buNone/>
            </a:pPr>
            <a:endParaRPr lang="en-US" sz="2100"/>
          </a:p>
          <a:p>
            <a:pPr lvl="1">
              <a:buFont typeface="Wingdings 2" pitchFamily="18" charset="2"/>
              <a:buNone/>
            </a:pPr>
            <a:endParaRPr lang="en-US" sz="2500"/>
          </a:p>
        </p:txBody>
      </p:sp>
      <p:sp>
        <p:nvSpPr>
          <p:cNvPr id="53254" name="Rectangle 6"/>
          <p:cNvSpPr>
            <a:spLocks noChangeArrowheads="1"/>
          </p:cNvSpPr>
          <p:nvPr/>
        </p:nvSpPr>
        <p:spPr bwMode="auto">
          <a:xfrm>
            <a:off x="533400" y="1143000"/>
            <a:ext cx="8382000" cy="5486400"/>
          </a:xfrm>
          <a:prstGeom prst="rect">
            <a:avLst/>
          </a:prstGeom>
          <a:noFill/>
          <a:ln w="9525">
            <a:noFill/>
            <a:miter lim="800000"/>
            <a:headEnd/>
            <a:tailEnd/>
          </a:ln>
          <a:effectLst/>
        </p:spPr>
        <p:txBody>
          <a:bodyPr/>
          <a:lstStyle/>
          <a:p>
            <a:pPr marL="342900" indent="-342900" algn="ctr">
              <a:spcBef>
                <a:spcPct val="20000"/>
              </a:spcBef>
              <a:buFont typeface="Wingdings" pitchFamily="2" charset="2"/>
              <a:buNone/>
            </a:pPr>
            <a:endParaRPr lang="en-US" sz="29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Char char="§"/>
            </a:pPr>
            <a:endParaRPr lang="en-US" sz="21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None/>
            </a:pPr>
            <a:endParaRPr lang="en-US" sz="2100" b="0" i="0"/>
          </a:p>
        </p:txBody>
      </p:sp>
      <p:sp>
        <p:nvSpPr>
          <p:cNvPr id="53255" name="AutoShape 7"/>
          <p:cNvSpPr>
            <a:spLocks noChangeArrowheads="1"/>
          </p:cNvSpPr>
          <p:nvPr/>
        </p:nvSpPr>
        <p:spPr bwMode="gray">
          <a:xfrm>
            <a:off x="6400800" y="838200"/>
            <a:ext cx="2514600" cy="533400"/>
          </a:xfrm>
          <a:prstGeom prst="roundRect">
            <a:avLst>
              <a:gd name="adj" fmla="val 1904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3. How to cite your sources</a:t>
            </a:r>
            <a:r>
              <a:rPr lang="en-US" sz="2400" b="0" i="0">
                <a:solidFill>
                  <a:schemeClr val="bg1"/>
                </a:solidFill>
              </a:rPr>
              <a:t> </a:t>
            </a:r>
          </a:p>
        </p:txBody>
      </p:sp>
      <p:sp>
        <p:nvSpPr>
          <p:cNvPr id="53256" name="Rectangle 8"/>
          <p:cNvSpPr>
            <a:spLocks noGrp="1" noChangeArrowheads="1"/>
          </p:cNvSpPr>
          <p:nvPr>
            <p:ph type="body" idx="1"/>
          </p:nvPr>
        </p:nvSpPr>
        <p:spPr>
          <a:xfrm>
            <a:off x="381000" y="1524000"/>
            <a:ext cx="8763000" cy="5105400"/>
          </a:xfrm>
          <a:noFill/>
          <a:ln/>
        </p:spPr>
        <p:txBody>
          <a:bodyPr/>
          <a:lstStyle/>
          <a:p>
            <a:r>
              <a:rPr lang="en-US" sz="2800"/>
              <a:t>Citing Your Sources</a:t>
            </a:r>
          </a:p>
          <a:p>
            <a:pPr lvl="1"/>
            <a:r>
              <a:rPr lang="en-US" sz="2400"/>
              <a:t>Use the format below to add Internet resources to a bibliography:</a:t>
            </a:r>
          </a:p>
          <a:p>
            <a:pPr lvl="2"/>
            <a:r>
              <a:rPr lang="en-US"/>
              <a:t>Author. Title of Website. Web address or URL. Copyright date. Date you found the information.</a:t>
            </a:r>
          </a:p>
          <a:p>
            <a:pPr lvl="2"/>
            <a:r>
              <a:rPr lang="en-US"/>
              <a:t>For example, look at the following website on Vasco da Gama and compare it to the information below. (</a:t>
            </a:r>
            <a:r>
              <a:rPr lang="en-US">
                <a:hlinkClick r:id="rId2"/>
              </a:rPr>
              <a:t>http://library.thinkquest.org/4034/dagama.html</a:t>
            </a:r>
            <a:r>
              <a:rPr lang="en-US"/>
              <a:t>)</a:t>
            </a:r>
          </a:p>
          <a:p>
            <a:pPr lvl="2"/>
            <a:r>
              <a:rPr lang="en-US" sz="1600"/>
              <a:t>Author: There is no specific author listed</a:t>
            </a:r>
          </a:p>
          <a:p>
            <a:pPr lvl="2"/>
            <a:r>
              <a:rPr lang="en-US" sz="1600"/>
              <a:t>Title: ThinkQuest: Explorers of the Millennium</a:t>
            </a:r>
          </a:p>
          <a:p>
            <a:pPr lvl="2"/>
            <a:r>
              <a:rPr lang="en-US" sz="1600"/>
              <a:t>Web address: http://library.thinkquest.org/4034/dagama.html </a:t>
            </a:r>
          </a:p>
          <a:p>
            <a:pPr lvl="2"/>
            <a:r>
              <a:rPr lang="en-US" sz="1600"/>
              <a:t>Copyright date: 1998 (this is found by clicking on “About this Site”</a:t>
            </a:r>
          </a:p>
          <a:p>
            <a:pPr lvl="2"/>
            <a:r>
              <a:rPr lang="en-US" sz="1600"/>
              <a:t>Date found: April 30, 2006</a:t>
            </a:r>
          </a:p>
          <a:p>
            <a:pPr lvl="2"/>
            <a:endParaRPr lang="en-US"/>
          </a:p>
          <a:p>
            <a:pPr lvl="4"/>
            <a:endParaRPr lang="en-US"/>
          </a:p>
        </p:txBody>
      </p:sp>
    </p:spTree>
  </p:cSld>
  <p:clrMapOvr>
    <a:masterClrMapping/>
  </p:clrMapOvr>
  <p:transition spd="med">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sz="3600"/>
              <a:t>Wading Through the Web</a:t>
            </a:r>
          </a:p>
        </p:txBody>
      </p:sp>
      <p:sp>
        <p:nvSpPr>
          <p:cNvPr id="54275" name="Text Box 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54276" name="Text Box 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54277" name="Rectangle 5"/>
          <p:cNvSpPr>
            <a:spLocks noGrp="1" noChangeArrowheads="1"/>
          </p:cNvSpPr>
          <p:nvPr>
            <p:ph type="body" idx="1"/>
          </p:nvPr>
        </p:nvSpPr>
        <p:spPr>
          <a:xfrm>
            <a:off x="381000" y="1447800"/>
            <a:ext cx="8763000" cy="3733800"/>
          </a:xfrm>
          <a:noFill/>
          <a:ln/>
        </p:spPr>
        <p:txBody>
          <a:bodyPr/>
          <a:lstStyle/>
          <a:p>
            <a:pPr lvl="2">
              <a:buFont typeface="Wingdings" pitchFamily="2" charset="2"/>
              <a:buNone/>
            </a:pPr>
            <a:endParaRPr lang="en-US" sz="2100"/>
          </a:p>
          <a:p>
            <a:pPr lvl="1">
              <a:buFont typeface="Wingdings 2" pitchFamily="18" charset="2"/>
              <a:buNone/>
            </a:pPr>
            <a:endParaRPr lang="en-US" sz="2500"/>
          </a:p>
        </p:txBody>
      </p:sp>
      <p:sp>
        <p:nvSpPr>
          <p:cNvPr id="54278" name="Rectangle 6"/>
          <p:cNvSpPr>
            <a:spLocks noChangeArrowheads="1"/>
          </p:cNvSpPr>
          <p:nvPr/>
        </p:nvSpPr>
        <p:spPr bwMode="auto">
          <a:xfrm>
            <a:off x="533400" y="1143000"/>
            <a:ext cx="8382000" cy="5486400"/>
          </a:xfrm>
          <a:prstGeom prst="rect">
            <a:avLst/>
          </a:prstGeom>
          <a:noFill/>
          <a:ln w="9525">
            <a:noFill/>
            <a:miter lim="800000"/>
            <a:headEnd/>
            <a:tailEnd/>
          </a:ln>
          <a:effectLst/>
        </p:spPr>
        <p:txBody>
          <a:bodyPr/>
          <a:lstStyle/>
          <a:p>
            <a:pPr marL="342900" indent="-342900" algn="ctr">
              <a:spcBef>
                <a:spcPct val="20000"/>
              </a:spcBef>
              <a:buFont typeface="Wingdings" pitchFamily="2" charset="2"/>
              <a:buNone/>
            </a:pPr>
            <a:endParaRPr lang="en-US" sz="29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Char char="§"/>
            </a:pPr>
            <a:endParaRPr lang="en-US" sz="2100" b="0" i="0"/>
          </a:p>
          <a:p>
            <a:pPr marL="342900" indent="-342900" algn="ctr">
              <a:spcBef>
                <a:spcPct val="20000"/>
              </a:spcBef>
              <a:buFont typeface="Wingdings" pitchFamily="2" charset="2"/>
              <a:buNone/>
            </a:pPr>
            <a:endParaRPr lang="en-US" sz="2900" b="0" i="0"/>
          </a:p>
          <a:p>
            <a:pPr marL="1143000" lvl="2" indent="-228600">
              <a:spcBef>
                <a:spcPct val="20000"/>
              </a:spcBef>
              <a:buFont typeface="Wingdings" pitchFamily="2" charset="2"/>
              <a:buNone/>
            </a:pPr>
            <a:endParaRPr lang="en-US" sz="2100" b="0" i="0"/>
          </a:p>
        </p:txBody>
      </p:sp>
      <p:sp>
        <p:nvSpPr>
          <p:cNvPr id="54279" name="AutoShape 7"/>
          <p:cNvSpPr>
            <a:spLocks noChangeArrowheads="1"/>
          </p:cNvSpPr>
          <p:nvPr/>
        </p:nvSpPr>
        <p:spPr bwMode="gray">
          <a:xfrm>
            <a:off x="6400800" y="838200"/>
            <a:ext cx="2514600" cy="533400"/>
          </a:xfrm>
          <a:prstGeom prst="roundRect">
            <a:avLst>
              <a:gd name="adj" fmla="val 1904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i="0">
                <a:solidFill>
                  <a:schemeClr val="bg1"/>
                </a:solidFill>
              </a:rPr>
              <a:t>3. How to cite your sources</a:t>
            </a:r>
            <a:r>
              <a:rPr lang="en-US" sz="2400" b="0" i="0">
                <a:solidFill>
                  <a:schemeClr val="bg1"/>
                </a:solidFill>
              </a:rPr>
              <a:t> </a:t>
            </a:r>
          </a:p>
        </p:txBody>
      </p:sp>
      <p:sp>
        <p:nvSpPr>
          <p:cNvPr id="54280" name="Rectangle 8"/>
          <p:cNvSpPr>
            <a:spLocks noGrp="1" noChangeArrowheads="1"/>
          </p:cNvSpPr>
          <p:nvPr>
            <p:ph type="body" idx="1"/>
          </p:nvPr>
        </p:nvSpPr>
        <p:spPr>
          <a:xfrm>
            <a:off x="381000" y="1524000"/>
            <a:ext cx="8763000" cy="5105400"/>
          </a:xfrm>
          <a:noFill/>
          <a:ln/>
        </p:spPr>
        <p:txBody>
          <a:bodyPr/>
          <a:lstStyle/>
          <a:p>
            <a:r>
              <a:rPr lang="en-US" sz="2800"/>
              <a:t>Citing Your Sources</a:t>
            </a:r>
          </a:p>
          <a:p>
            <a:pPr lvl="1"/>
            <a:r>
              <a:rPr lang="en-US" sz="2400"/>
              <a:t>Using this information:</a:t>
            </a:r>
          </a:p>
          <a:p>
            <a:pPr lvl="2"/>
            <a:r>
              <a:rPr lang="en-US" sz="1600"/>
              <a:t>Author: There is no specific author listed</a:t>
            </a:r>
          </a:p>
          <a:p>
            <a:pPr lvl="2"/>
            <a:r>
              <a:rPr lang="en-US" sz="1600"/>
              <a:t>Title: ThinkQuest: Explorers of the Millennium</a:t>
            </a:r>
          </a:p>
          <a:p>
            <a:pPr lvl="2"/>
            <a:r>
              <a:rPr lang="en-US" sz="1600"/>
              <a:t>Web address: http://library.thinkquest.org/4034/dagama.html </a:t>
            </a:r>
          </a:p>
          <a:p>
            <a:pPr lvl="2"/>
            <a:r>
              <a:rPr lang="en-US" sz="1600"/>
              <a:t>Copyright date: 1998 (this is found by clicking on “About this Site”</a:t>
            </a:r>
          </a:p>
          <a:p>
            <a:pPr lvl="2"/>
            <a:r>
              <a:rPr lang="en-US" sz="1600"/>
              <a:t>Date found: April 30, 2006</a:t>
            </a:r>
          </a:p>
          <a:p>
            <a:pPr lvl="2">
              <a:buFont typeface="Wingdings" pitchFamily="2" charset="2"/>
              <a:buNone/>
            </a:pPr>
            <a:endParaRPr lang="en-US" sz="1600"/>
          </a:p>
          <a:p>
            <a:pPr lvl="1">
              <a:buFont typeface="Wingdings 2" pitchFamily="18" charset="2"/>
              <a:buNone/>
            </a:pPr>
            <a:r>
              <a:rPr lang="en-US" sz="1800"/>
              <a:t>a bibliographical citation for this website would look like this:</a:t>
            </a:r>
          </a:p>
          <a:p>
            <a:pPr lvl="1">
              <a:buFont typeface="Wingdings 2" pitchFamily="18" charset="2"/>
              <a:buNone/>
            </a:pPr>
            <a:endParaRPr lang="en-US" sz="1800"/>
          </a:p>
          <a:p>
            <a:pPr lvl="1">
              <a:buFont typeface="Wingdings 2" pitchFamily="18" charset="2"/>
              <a:buNone/>
            </a:pPr>
            <a:r>
              <a:rPr lang="en-US" sz="1800"/>
              <a:t>ThinkQuest: Explorers of the Millennium. </a:t>
            </a:r>
            <a:r>
              <a:rPr lang="en-US" sz="1800">
                <a:hlinkClick r:id="rId2"/>
              </a:rPr>
              <a:t>http://library.thinkquest.org/4034/dagama.html</a:t>
            </a:r>
            <a:r>
              <a:rPr lang="en-US" sz="1800"/>
              <a:t>. 1998. Found on April 30, 2006.</a:t>
            </a:r>
          </a:p>
          <a:p>
            <a:pPr lvl="2">
              <a:buFont typeface="Wingdings" pitchFamily="2" charset="2"/>
              <a:buNone/>
            </a:pPr>
            <a:endParaRPr lang="en-US" sz="1600"/>
          </a:p>
          <a:p>
            <a:pPr lvl="2"/>
            <a:endParaRPr lang="en-US"/>
          </a:p>
          <a:p>
            <a:pPr lvl="4"/>
            <a:endParaRPr lang="en-US"/>
          </a:p>
        </p:txBody>
      </p:sp>
    </p:spTree>
  </p:cSld>
  <p:clrMapOvr>
    <a:masterClrMapping/>
  </p:clrMapOvr>
  <p:transition spd="med">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47800" y="381000"/>
            <a:ext cx="6324600" cy="533400"/>
          </a:xfrm>
        </p:spPr>
        <p:txBody>
          <a:bodyPr>
            <a:normAutofit fontScale="90000"/>
          </a:bodyPr>
          <a:lstStyle/>
          <a:p>
            <a:pPr algn="ctr"/>
            <a:r>
              <a:rPr lang="en-US" sz="3600" dirty="0"/>
              <a:t>Wading Through the Web</a:t>
            </a:r>
          </a:p>
        </p:txBody>
      </p:sp>
      <p:graphicFrame>
        <p:nvGraphicFramePr>
          <p:cNvPr id="33810" name="Diagram 18"/>
          <p:cNvGraphicFramePr>
            <a:graphicFrameLocks/>
          </p:cNvGraphicFramePr>
          <p:nvPr>
            <p:ph type="dgm" idx="1"/>
          </p:nvPr>
        </p:nvGraphicFramePr>
        <p:xfrm>
          <a:off x="533400" y="2514600"/>
          <a:ext cx="8153400" cy="4724400"/>
        </p:xfrm>
        <a:graphic>
          <a:graphicData uri="http://schemas.openxmlformats.org/drawingml/2006/compatibility">
            <com:legacyDrawing xmlns:com="http://schemas.openxmlformats.org/drawingml/2006/compatibility" spid="_x0000_s2050"/>
          </a:graphicData>
        </a:graphic>
      </p:graphicFrame>
      <p:sp>
        <p:nvSpPr>
          <p:cNvPr id="33817" name="Text Box 25"/>
          <p:cNvSpPr txBox="1">
            <a:spLocks noChangeArrowheads="1"/>
          </p:cNvSpPr>
          <p:nvPr/>
        </p:nvSpPr>
        <p:spPr bwMode="auto">
          <a:xfrm>
            <a:off x="1295400" y="3581400"/>
            <a:ext cx="2667000" cy="2195513"/>
          </a:xfrm>
          <a:prstGeom prst="rect">
            <a:avLst/>
          </a:prstGeom>
          <a:noFill/>
          <a:ln w="9525">
            <a:noFill/>
            <a:miter lim="800000"/>
            <a:headEnd/>
            <a:tailEnd/>
          </a:ln>
          <a:effectLst/>
        </p:spPr>
        <p:txBody>
          <a:bodyPr>
            <a:spAutoFit/>
          </a:bodyPr>
          <a:lstStyle/>
          <a:p>
            <a:pPr>
              <a:spcBef>
                <a:spcPct val="50000"/>
              </a:spcBef>
              <a:buFontTx/>
              <a:buChar char="•"/>
            </a:pPr>
            <a:r>
              <a:rPr lang="en-US" sz="1200" b="0" i="0" dirty="0"/>
              <a:t>Anyone can publish a Web page</a:t>
            </a:r>
          </a:p>
          <a:p>
            <a:pPr>
              <a:spcBef>
                <a:spcPct val="50000"/>
              </a:spcBef>
              <a:buFontTx/>
              <a:buChar char="•"/>
            </a:pPr>
            <a:r>
              <a:rPr lang="en-US" sz="1200" b="0" i="0" dirty="0"/>
              <a:t>No one checks to see if the information is true or false</a:t>
            </a:r>
          </a:p>
          <a:p>
            <a:pPr>
              <a:spcBef>
                <a:spcPct val="50000"/>
              </a:spcBef>
              <a:buFontTx/>
              <a:buChar char="•"/>
            </a:pPr>
            <a:r>
              <a:rPr lang="en-US" sz="1200" b="0" i="0" dirty="0"/>
              <a:t>There are millions of places to look for information</a:t>
            </a:r>
          </a:p>
          <a:p>
            <a:pPr>
              <a:spcBef>
                <a:spcPct val="50000"/>
              </a:spcBef>
              <a:buFontTx/>
              <a:buChar char="•"/>
            </a:pPr>
            <a:r>
              <a:rPr lang="en-US" sz="1200" b="0" i="0" dirty="0"/>
              <a:t>Using the Internet is much quicker</a:t>
            </a:r>
          </a:p>
          <a:p>
            <a:pPr>
              <a:spcBef>
                <a:spcPct val="50000"/>
              </a:spcBef>
              <a:buFontTx/>
              <a:buChar char="•"/>
            </a:pPr>
            <a:r>
              <a:rPr lang="en-US" sz="1200" b="0" i="0" dirty="0"/>
              <a:t>You can narrow down what you’re looking for more easily</a:t>
            </a:r>
          </a:p>
          <a:p>
            <a:pPr>
              <a:spcBef>
                <a:spcPct val="50000"/>
              </a:spcBef>
              <a:buFontTx/>
              <a:buChar char="•"/>
            </a:pPr>
            <a:r>
              <a:rPr lang="en-US" sz="1200" b="0" i="0" dirty="0"/>
              <a:t>The Internet uses search engines</a:t>
            </a:r>
          </a:p>
        </p:txBody>
      </p:sp>
      <p:sp>
        <p:nvSpPr>
          <p:cNvPr id="33819" name="Rectangle 27"/>
          <p:cNvSpPr>
            <a:spLocks noChangeArrowheads="1"/>
          </p:cNvSpPr>
          <p:nvPr/>
        </p:nvSpPr>
        <p:spPr bwMode="auto">
          <a:xfrm>
            <a:off x="3810000" y="3886200"/>
            <a:ext cx="1752600" cy="2133600"/>
          </a:xfrm>
          <a:prstGeom prst="rect">
            <a:avLst/>
          </a:prstGeom>
          <a:noFill/>
          <a:ln w="9525">
            <a:noFill/>
            <a:miter lim="800000"/>
            <a:headEnd/>
            <a:tailEnd/>
          </a:ln>
          <a:effectLst/>
        </p:spPr>
        <p:txBody>
          <a:bodyPr wrap="none" anchor="ctr"/>
          <a:lstStyle/>
          <a:p>
            <a:pPr>
              <a:buFontTx/>
              <a:buChar char="•"/>
            </a:pPr>
            <a:r>
              <a:rPr lang="en-US" sz="1200" b="0" i="0" dirty="0"/>
              <a:t>Both provide sources </a:t>
            </a:r>
          </a:p>
          <a:p>
            <a:r>
              <a:rPr lang="en-US" sz="1200" b="0" i="0" dirty="0"/>
              <a:t>of information</a:t>
            </a:r>
          </a:p>
          <a:p>
            <a:endParaRPr lang="en-US" sz="1200" b="0" i="0" dirty="0"/>
          </a:p>
          <a:p>
            <a:pPr>
              <a:buFontTx/>
              <a:buChar char="•"/>
            </a:pPr>
            <a:r>
              <a:rPr lang="en-US" sz="1200" b="0" i="0" dirty="0"/>
              <a:t>Both are viewed by </a:t>
            </a:r>
          </a:p>
          <a:p>
            <a:r>
              <a:rPr lang="en-US" sz="1200" b="0" i="0" dirty="0"/>
              <a:t>millions of people each </a:t>
            </a:r>
          </a:p>
          <a:p>
            <a:r>
              <a:rPr lang="en-US" sz="1200" b="0" i="0" dirty="0"/>
              <a:t>day</a:t>
            </a:r>
          </a:p>
          <a:p>
            <a:endParaRPr lang="en-US" sz="1200" b="0" i="0" dirty="0"/>
          </a:p>
          <a:p>
            <a:endParaRPr lang="en-US" sz="1200" b="0" i="0" dirty="0"/>
          </a:p>
          <a:p>
            <a:endParaRPr lang="en-US" sz="1200" b="0" i="0" dirty="0"/>
          </a:p>
        </p:txBody>
      </p:sp>
      <p:sp>
        <p:nvSpPr>
          <p:cNvPr id="33821" name="Text Box 29"/>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33822" name="Text Box 30"/>
          <p:cNvSpPr txBox="1">
            <a:spLocks noChangeArrowheads="1"/>
          </p:cNvSpPr>
          <p:nvPr/>
        </p:nvSpPr>
        <p:spPr bwMode="auto">
          <a:xfrm>
            <a:off x="990600" y="1524000"/>
            <a:ext cx="6781800" cy="646331"/>
          </a:xfrm>
          <a:prstGeom prst="rect">
            <a:avLst/>
          </a:prstGeom>
          <a:noFill/>
          <a:ln w="9525">
            <a:noFill/>
            <a:miter lim="800000"/>
            <a:headEnd/>
            <a:tailEnd/>
          </a:ln>
          <a:effectLst/>
        </p:spPr>
        <p:txBody>
          <a:bodyPr>
            <a:spAutoFit/>
          </a:bodyPr>
          <a:lstStyle/>
          <a:p>
            <a:pPr>
              <a:spcBef>
                <a:spcPct val="50000"/>
              </a:spcBef>
            </a:pPr>
            <a:r>
              <a:rPr lang="en-US" sz="1800" dirty="0" smtClean="0">
                <a:solidFill>
                  <a:srgbClr val="000000"/>
                </a:solidFill>
              </a:rPr>
              <a:t>Compare and contrast </a:t>
            </a:r>
            <a:r>
              <a:rPr lang="en-US" sz="1800" dirty="0">
                <a:solidFill>
                  <a:srgbClr val="000000"/>
                </a:solidFill>
              </a:rPr>
              <a:t>the Internet and books </a:t>
            </a:r>
            <a:r>
              <a:rPr lang="en-US" dirty="0" smtClean="0">
                <a:solidFill>
                  <a:srgbClr val="000000"/>
                </a:solidFill>
              </a:rPr>
              <a:t>in a Venn Diagram</a:t>
            </a:r>
            <a:r>
              <a:rPr lang="en-US" sz="1800" dirty="0" smtClean="0">
                <a:solidFill>
                  <a:srgbClr val="000000"/>
                </a:solidFill>
              </a:rPr>
              <a:t>. What are some ways that they </a:t>
            </a:r>
            <a:r>
              <a:rPr lang="en-US" sz="1800" dirty="0">
                <a:solidFill>
                  <a:srgbClr val="000000"/>
                </a:solidFill>
              </a:rPr>
              <a:t>are different? </a:t>
            </a:r>
            <a:r>
              <a:rPr lang="en-US" sz="1800" dirty="0" smtClean="0">
                <a:solidFill>
                  <a:srgbClr val="000000"/>
                </a:solidFill>
              </a:rPr>
              <a:t>How are they the </a:t>
            </a:r>
            <a:r>
              <a:rPr lang="en-US" sz="1800" dirty="0">
                <a:solidFill>
                  <a:srgbClr val="000000"/>
                </a:solidFill>
              </a:rPr>
              <a:t>same?</a:t>
            </a:r>
          </a:p>
        </p:txBody>
      </p:sp>
      <p:sp>
        <p:nvSpPr>
          <p:cNvPr id="33820" name="Text Box 28"/>
          <p:cNvSpPr txBox="1">
            <a:spLocks noChangeArrowheads="1"/>
          </p:cNvSpPr>
          <p:nvPr/>
        </p:nvSpPr>
        <p:spPr bwMode="auto">
          <a:xfrm>
            <a:off x="5486400" y="3733800"/>
            <a:ext cx="2549525" cy="2103438"/>
          </a:xfrm>
          <a:prstGeom prst="rect">
            <a:avLst/>
          </a:prstGeom>
          <a:noFill/>
          <a:ln w="9525">
            <a:noFill/>
            <a:miter lim="800000"/>
            <a:headEnd/>
            <a:tailEnd/>
          </a:ln>
          <a:effectLst/>
        </p:spPr>
        <p:txBody>
          <a:bodyPr>
            <a:spAutoFit/>
          </a:bodyPr>
          <a:lstStyle/>
          <a:p>
            <a:pPr>
              <a:spcBef>
                <a:spcPct val="50000"/>
              </a:spcBef>
              <a:buFontTx/>
              <a:buChar char="•"/>
            </a:pPr>
            <a:r>
              <a:rPr lang="en-US" sz="1200" b="0" i="0" dirty="0"/>
              <a:t>A book has to be published by a publishing company</a:t>
            </a:r>
          </a:p>
          <a:p>
            <a:pPr>
              <a:spcBef>
                <a:spcPct val="50000"/>
              </a:spcBef>
              <a:buFontTx/>
              <a:buChar char="•"/>
            </a:pPr>
            <a:r>
              <a:rPr lang="en-US" sz="1200" b="0" i="0" dirty="0"/>
              <a:t>Editors check and verify the information</a:t>
            </a:r>
          </a:p>
          <a:p>
            <a:pPr>
              <a:spcBef>
                <a:spcPct val="50000"/>
              </a:spcBef>
              <a:buFontTx/>
              <a:buChar char="•"/>
            </a:pPr>
            <a:r>
              <a:rPr lang="en-US" sz="1200" b="0" i="0" dirty="0"/>
              <a:t>Looking for a book can be more time consuming</a:t>
            </a:r>
          </a:p>
          <a:p>
            <a:pPr>
              <a:spcBef>
                <a:spcPct val="50000"/>
              </a:spcBef>
              <a:buFontTx/>
              <a:buChar char="•"/>
            </a:pPr>
            <a:r>
              <a:rPr lang="en-US" sz="1200" b="0" i="0" dirty="0"/>
              <a:t>You have to visit a library</a:t>
            </a:r>
          </a:p>
          <a:p>
            <a:pPr>
              <a:spcBef>
                <a:spcPct val="50000"/>
              </a:spcBef>
              <a:buFontTx/>
              <a:buChar char="•"/>
            </a:pPr>
            <a:r>
              <a:rPr lang="en-US" sz="1200" b="0" i="0" dirty="0"/>
              <a:t>The library uses the Dewey Decimal System</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810"/>
                                        </p:tgtEl>
                                        <p:attrNameLst>
                                          <p:attrName>style.visibility</p:attrName>
                                        </p:attrNameLst>
                                      </p:cBhvr>
                                      <p:to>
                                        <p:strVal val="visible"/>
                                      </p:to>
                                    </p:set>
                                    <p:anim calcmode="lin" valueType="num">
                                      <p:cBhvr additive="base">
                                        <p:cTn id="7" dur="500" fill="hold"/>
                                        <p:tgtEl>
                                          <p:spTgt spid="33810"/>
                                        </p:tgtEl>
                                        <p:attrNameLst>
                                          <p:attrName>ppt_x</p:attrName>
                                        </p:attrNameLst>
                                      </p:cBhvr>
                                      <p:tavLst>
                                        <p:tav tm="0">
                                          <p:val>
                                            <p:strVal val="#ppt_x"/>
                                          </p:val>
                                        </p:tav>
                                        <p:tav tm="100000">
                                          <p:val>
                                            <p:strVal val="#ppt_x"/>
                                          </p:val>
                                        </p:tav>
                                      </p:tavLst>
                                    </p:anim>
                                    <p:anim calcmode="lin" valueType="num">
                                      <p:cBhvr additive="base">
                                        <p:cTn id="8" dur="500" fill="hold"/>
                                        <p:tgtEl>
                                          <p:spTgt spid="338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817"/>
                                        </p:tgtEl>
                                        <p:attrNameLst>
                                          <p:attrName>style.visibility</p:attrName>
                                        </p:attrNameLst>
                                      </p:cBhvr>
                                      <p:to>
                                        <p:strVal val="visible"/>
                                      </p:to>
                                    </p:set>
                                    <p:anim calcmode="lin" valueType="num">
                                      <p:cBhvr additive="base">
                                        <p:cTn id="13" dur="500" fill="hold"/>
                                        <p:tgtEl>
                                          <p:spTgt spid="33817"/>
                                        </p:tgtEl>
                                        <p:attrNameLst>
                                          <p:attrName>ppt_x</p:attrName>
                                        </p:attrNameLst>
                                      </p:cBhvr>
                                      <p:tavLst>
                                        <p:tav tm="0">
                                          <p:val>
                                            <p:strVal val="#ppt_x"/>
                                          </p:val>
                                        </p:tav>
                                        <p:tav tm="100000">
                                          <p:val>
                                            <p:strVal val="#ppt_x"/>
                                          </p:val>
                                        </p:tav>
                                      </p:tavLst>
                                    </p:anim>
                                    <p:anim calcmode="lin" valueType="num">
                                      <p:cBhvr additive="base">
                                        <p:cTn id="14" dur="500" fill="hold"/>
                                        <p:tgtEl>
                                          <p:spTgt spid="338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820"/>
                                        </p:tgtEl>
                                        <p:attrNameLst>
                                          <p:attrName>style.visibility</p:attrName>
                                        </p:attrNameLst>
                                      </p:cBhvr>
                                      <p:to>
                                        <p:strVal val="visible"/>
                                      </p:to>
                                    </p:set>
                                    <p:anim calcmode="lin" valueType="num">
                                      <p:cBhvr additive="base">
                                        <p:cTn id="19" dur="500" fill="hold"/>
                                        <p:tgtEl>
                                          <p:spTgt spid="33820"/>
                                        </p:tgtEl>
                                        <p:attrNameLst>
                                          <p:attrName>ppt_x</p:attrName>
                                        </p:attrNameLst>
                                      </p:cBhvr>
                                      <p:tavLst>
                                        <p:tav tm="0">
                                          <p:val>
                                            <p:strVal val="#ppt_x"/>
                                          </p:val>
                                        </p:tav>
                                        <p:tav tm="100000">
                                          <p:val>
                                            <p:strVal val="#ppt_x"/>
                                          </p:val>
                                        </p:tav>
                                      </p:tavLst>
                                    </p:anim>
                                    <p:anim calcmode="lin" valueType="num">
                                      <p:cBhvr additive="base">
                                        <p:cTn id="20" dur="500" fill="hold"/>
                                        <p:tgtEl>
                                          <p:spTgt spid="338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819"/>
                                        </p:tgtEl>
                                        <p:attrNameLst>
                                          <p:attrName>style.visibility</p:attrName>
                                        </p:attrNameLst>
                                      </p:cBhvr>
                                      <p:to>
                                        <p:strVal val="visible"/>
                                      </p:to>
                                    </p:set>
                                    <p:anim calcmode="lin" valueType="num">
                                      <p:cBhvr additive="base">
                                        <p:cTn id="25" dur="500" fill="hold"/>
                                        <p:tgtEl>
                                          <p:spTgt spid="33819"/>
                                        </p:tgtEl>
                                        <p:attrNameLst>
                                          <p:attrName>ppt_x</p:attrName>
                                        </p:attrNameLst>
                                      </p:cBhvr>
                                      <p:tavLst>
                                        <p:tav tm="0">
                                          <p:val>
                                            <p:strVal val="#ppt_x"/>
                                          </p:val>
                                        </p:tav>
                                        <p:tav tm="100000">
                                          <p:val>
                                            <p:strVal val="#ppt_x"/>
                                          </p:val>
                                        </p:tav>
                                      </p:tavLst>
                                    </p:anim>
                                    <p:anim calcmode="lin" valueType="num">
                                      <p:cBhvr additive="base">
                                        <p:cTn id="26" dur="500" fill="hold"/>
                                        <p:tgtEl>
                                          <p:spTgt spid="338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822"/>
                                        </p:tgtEl>
                                        <p:attrNameLst>
                                          <p:attrName>style.visibility</p:attrName>
                                        </p:attrNameLst>
                                      </p:cBhvr>
                                      <p:to>
                                        <p:strVal val="visible"/>
                                      </p:to>
                                    </p:set>
                                    <p:anim calcmode="lin" valueType="num">
                                      <p:cBhvr additive="base">
                                        <p:cTn id="31" dur="500" fill="hold"/>
                                        <p:tgtEl>
                                          <p:spTgt spid="33822"/>
                                        </p:tgtEl>
                                        <p:attrNameLst>
                                          <p:attrName>ppt_x</p:attrName>
                                        </p:attrNameLst>
                                      </p:cBhvr>
                                      <p:tavLst>
                                        <p:tav tm="0">
                                          <p:val>
                                            <p:strVal val="#ppt_x"/>
                                          </p:val>
                                        </p:tav>
                                        <p:tav tm="100000">
                                          <p:val>
                                            <p:strVal val="#ppt_x"/>
                                          </p:val>
                                        </p:tav>
                                      </p:tavLst>
                                    </p:anim>
                                    <p:anim calcmode="lin" valueType="num">
                                      <p:cBhvr additive="base">
                                        <p:cTn id="32" dur="500" fill="hold"/>
                                        <p:tgtEl>
                                          <p:spTgt spid="338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33810" grpId="0"/>
      <p:bldP spid="33817" grpId="0"/>
      <p:bldP spid="33819" grpId="0"/>
      <p:bldP spid="33822" grpId="0"/>
      <p:bldP spid="338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sz="3600"/>
              <a:t>Review</a:t>
            </a:r>
          </a:p>
        </p:txBody>
      </p:sp>
      <p:sp>
        <p:nvSpPr>
          <p:cNvPr id="17413" name="AutoShape 5"/>
          <p:cNvSpPr>
            <a:spLocks noChangeArrowheads="1"/>
          </p:cNvSpPr>
          <p:nvPr/>
        </p:nvSpPr>
        <p:spPr bwMode="gray">
          <a:xfrm>
            <a:off x="5638800" y="2115235"/>
            <a:ext cx="2971800" cy="3970318"/>
          </a:xfrm>
          <a:prstGeom prst="chevron">
            <a:avLst>
              <a:gd name="adj" fmla="val 16468"/>
            </a:avLst>
          </a:prstGeom>
          <a:gradFill rotWithShape="1">
            <a:gsLst>
              <a:gs pos="0">
                <a:schemeClr val="hlink"/>
              </a:gs>
              <a:gs pos="100000">
                <a:schemeClr val="hlink">
                  <a:gamma/>
                  <a:shade val="46275"/>
                  <a:invGamma/>
                </a:schemeClr>
              </a:gs>
            </a:gsLst>
            <a:lin ang="0" scaled="1"/>
          </a:gradFill>
          <a:ln w="38100">
            <a:solidFill>
              <a:srgbClr val="EAEAEA"/>
            </a:solidFill>
            <a:miter lim="800000"/>
            <a:headEnd/>
            <a:tailEnd/>
          </a:ln>
          <a:effectLst>
            <a:outerShdw dist="109250" dir="3267739" algn="ctr" rotWithShape="0">
              <a:schemeClr val="bg2">
                <a:alpha val="50000"/>
              </a:schemeClr>
            </a:outerShdw>
          </a:effectLst>
        </p:spPr>
        <p:txBody>
          <a:bodyPr wrap="square" anchor="ctr">
            <a:spAutoFit/>
          </a:bodyPr>
          <a:lstStyle/>
          <a:p>
            <a:pPr lvl="1">
              <a:buFontTx/>
              <a:buChar char="•"/>
            </a:pPr>
            <a:endParaRPr lang="en-US" sz="1400" b="0" i="0" dirty="0" smtClean="0">
              <a:solidFill>
                <a:schemeClr val="bg1"/>
              </a:solidFill>
            </a:endParaRPr>
          </a:p>
          <a:p>
            <a:pPr lvl="1">
              <a:buFontTx/>
              <a:buChar char="•"/>
            </a:pPr>
            <a:endParaRPr lang="en-US" sz="1400" dirty="0" smtClean="0">
              <a:solidFill>
                <a:schemeClr val="bg1"/>
              </a:solidFill>
            </a:endParaRPr>
          </a:p>
          <a:p>
            <a:pPr lvl="1">
              <a:buFontTx/>
              <a:buChar char="•"/>
            </a:pPr>
            <a:endParaRPr lang="en-US" sz="1400" b="0" i="0" dirty="0" smtClean="0">
              <a:solidFill>
                <a:schemeClr val="bg1"/>
              </a:solidFill>
            </a:endParaRPr>
          </a:p>
          <a:p>
            <a:pPr lvl="1">
              <a:buFontTx/>
              <a:buChar char="•"/>
            </a:pPr>
            <a:r>
              <a:rPr lang="en-US" sz="1400" b="0" i="0" dirty="0" smtClean="0">
                <a:solidFill>
                  <a:schemeClr val="bg1"/>
                </a:solidFill>
              </a:rPr>
              <a:t>Recording </a:t>
            </a:r>
            <a:r>
              <a:rPr lang="en-US" sz="1400" b="0" i="0" dirty="0">
                <a:solidFill>
                  <a:schemeClr val="bg1"/>
                </a:solidFill>
              </a:rPr>
              <a:t>important information</a:t>
            </a:r>
          </a:p>
          <a:p>
            <a:pPr lvl="1"/>
            <a:endParaRPr lang="en-US" sz="1400" b="0" i="0" dirty="0">
              <a:solidFill>
                <a:schemeClr val="bg1"/>
              </a:solidFill>
            </a:endParaRPr>
          </a:p>
          <a:p>
            <a:pPr lvl="1">
              <a:buFontTx/>
              <a:buChar char="•"/>
            </a:pPr>
            <a:r>
              <a:rPr lang="en-US" sz="1400" b="0" i="0" dirty="0">
                <a:solidFill>
                  <a:schemeClr val="bg1"/>
                </a:solidFill>
              </a:rPr>
              <a:t>Putting your information into correct format for a bibliography</a:t>
            </a: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p:txBody>
      </p:sp>
      <p:sp>
        <p:nvSpPr>
          <p:cNvPr id="17414" name="AutoShape 6"/>
          <p:cNvSpPr>
            <a:spLocks noChangeArrowheads="1"/>
          </p:cNvSpPr>
          <p:nvPr/>
        </p:nvSpPr>
        <p:spPr bwMode="gray">
          <a:xfrm>
            <a:off x="3200400" y="2207430"/>
            <a:ext cx="2970213" cy="3970318"/>
          </a:xfrm>
          <a:prstGeom prst="chevron">
            <a:avLst>
              <a:gd name="adj" fmla="val 17832"/>
            </a:avLst>
          </a:prstGeom>
          <a:gradFill rotWithShape="1">
            <a:gsLst>
              <a:gs pos="0">
                <a:schemeClr val="accent2"/>
              </a:gs>
              <a:gs pos="100000">
                <a:schemeClr val="accent2">
                  <a:gamma/>
                  <a:shade val="46275"/>
                  <a:invGamma/>
                </a:schemeClr>
              </a:gs>
            </a:gsLst>
            <a:lin ang="0" scaled="1"/>
          </a:gradFill>
          <a:ln w="38100">
            <a:solidFill>
              <a:srgbClr val="EAEAEA"/>
            </a:solidFill>
            <a:miter lim="800000"/>
            <a:headEnd/>
            <a:tailEnd/>
          </a:ln>
          <a:effectLst>
            <a:outerShdw dist="109250" dir="3267739" algn="ctr" rotWithShape="0">
              <a:schemeClr val="bg2">
                <a:alpha val="50000"/>
              </a:schemeClr>
            </a:outerShdw>
          </a:effectLst>
        </p:spPr>
        <p:txBody>
          <a:bodyPr anchor="ctr">
            <a:spAutoFit/>
          </a:bodyPr>
          <a:lstStyle/>
          <a:p>
            <a:pPr lvl="1">
              <a:buFontTx/>
              <a:buChar char="•"/>
            </a:pPr>
            <a:endParaRPr lang="en-US" sz="1400" b="0" i="0" dirty="0">
              <a:solidFill>
                <a:schemeClr val="bg1"/>
              </a:solidFill>
            </a:endParaRPr>
          </a:p>
          <a:p>
            <a:pPr lvl="1">
              <a:buFontTx/>
              <a:buChar char="•"/>
            </a:pPr>
            <a:endParaRPr lang="en-US" sz="1400" b="0" i="0" dirty="0" smtClean="0">
              <a:solidFill>
                <a:schemeClr val="bg1"/>
              </a:solidFill>
            </a:endParaRPr>
          </a:p>
          <a:p>
            <a:pPr lvl="1">
              <a:buFontTx/>
              <a:buChar char="•"/>
            </a:pPr>
            <a:endParaRPr lang="en-US" sz="1400" dirty="0" smtClean="0">
              <a:solidFill>
                <a:schemeClr val="bg1"/>
              </a:solidFill>
            </a:endParaRPr>
          </a:p>
          <a:p>
            <a:pPr lvl="1">
              <a:buFontTx/>
              <a:buChar char="•"/>
            </a:pPr>
            <a:endParaRPr lang="en-US" sz="1400" b="0" i="0" dirty="0" smtClean="0">
              <a:solidFill>
                <a:schemeClr val="bg1"/>
              </a:solidFill>
            </a:endParaRPr>
          </a:p>
          <a:p>
            <a:pPr lvl="1">
              <a:buFontTx/>
              <a:buChar char="•"/>
            </a:pPr>
            <a:r>
              <a:rPr lang="en-US" sz="1400" b="0" i="0" dirty="0" smtClean="0">
                <a:solidFill>
                  <a:schemeClr val="bg1"/>
                </a:solidFill>
              </a:rPr>
              <a:t>Using </a:t>
            </a:r>
            <a:r>
              <a:rPr lang="en-US" sz="1400" b="0" i="0" dirty="0">
                <a:solidFill>
                  <a:schemeClr val="bg1"/>
                </a:solidFill>
              </a:rPr>
              <a:t>Advanced Search</a:t>
            </a:r>
          </a:p>
          <a:p>
            <a:pPr lvl="1"/>
            <a:endParaRPr lang="en-US" sz="1400" b="0" i="0" dirty="0">
              <a:solidFill>
                <a:schemeClr val="bg1"/>
              </a:solidFill>
            </a:endParaRPr>
          </a:p>
          <a:p>
            <a:pPr lvl="1">
              <a:buFontTx/>
              <a:buChar char="•"/>
            </a:pPr>
            <a:r>
              <a:rPr lang="en-US" sz="1400" b="0" i="0" dirty="0">
                <a:solidFill>
                  <a:schemeClr val="bg1"/>
                </a:solidFill>
              </a:rPr>
              <a:t>Using words and symbols to narrow your search</a:t>
            </a: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a:p>
            <a:pPr lvl="1"/>
            <a:endParaRPr lang="en-US" sz="1400" b="0" i="0" dirty="0">
              <a:solidFill>
                <a:schemeClr val="bg1"/>
              </a:solidFill>
            </a:endParaRPr>
          </a:p>
          <a:p>
            <a:pPr lvl="1">
              <a:buFontTx/>
              <a:buChar char="•"/>
            </a:pPr>
            <a:endParaRPr lang="en-US" sz="1400" b="0" i="0" dirty="0">
              <a:solidFill>
                <a:schemeClr val="bg1"/>
              </a:solidFill>
            </a:endParaRPr>
          </a:p>
          <a:p>
            <a:pPr lvl="1">
              <a:buFontTx/>
              <a:buChar char="•"/>
            </a:pPr>
            <a:endParaRPr lang="en-US" sz="1400" b="0" i="0" dirty="0">
              <a:solidFill>
                <a:schemeClr val="bg1"/>
              </a:solidFill>
            </a:endParaRPr>
          </a:p>
        </p:txBody>
      </p:sp>
      <p:sp>
        <p:nvSpPr>
          <p:cNvPr id="17415" name="AutoShape 7"/>
          <p:cNvSpPr>
            <a:spLocks noChangeArrowheads="1"/>
          </p:cNvSpPr>
          <p:nvPr/>
        </p:nvSpPr>
        <p:spPr bwMode="gray">
          <a:xfrm>
            <a:off x="533400" y="2299157"/>
            <a:ext cx="3200401" cy="3754874"/>
          </a:xfrm>
          <a:prstGeom prst="chevron">
            <a:avLst>
              <a:gd name="adj" fmla="val 17818"/>
            </a:avLst>
          </a:prstGeom>
          <a:gradFill rotWithShape="1">
            <a:gsLst>
              <a:gs pos="0">
                <a:schemeClr val="accent1"/>
              </a:gs>
              <a:gs pos="100000">
                <a:schemeClr val="accent1">
                  <a:gamma/>
                  <a:shade val="46275"/>
                  <a:invGamma/>
                </a:schemeClr>
              </a:gs>
            </a:gsLst>
            <a:lin ang="0" scaled="1"/>
          </a:gradFill>
          <a:ln w="38100">
            <a:solidFill>
              <a:srgbClr val="EAEAEA"/>
            </a:solidFill>
            <a:miter lim="800000"/>
            <a:headEnd/>
            <a:tailEnd/>
          </a:ln>
          <a:effectLst>
            <a:outerShdw dist="109250" dir="3267739" algn="ctr" rotWithShape="0">
              <a:schemeClr val="bg2">
                <a:alpha val="50000"/>
              </a:schemeClr>
            </a:outerShdw>
          </a:effectLst>
        </p:spPr>
        <p:txBody>
          <a:bodyPr wrap="square" anchor="ctr">
            <a:spAutoFit/>
          </a:bodyPr>
          <a:lstStyle/>
          <a:p>
            <a:pPr lvl="1">
              <a:buFontTx/>
              <a:buChar char="•"/>
            </a:pPr>
            <a:endParaRPr lang="en-US" sz="1400" b="0" i="0" dirty="0">
              <a:solidFill>
                <a:schemeClr val="bg1"/>
              </a:solidFill>
            </a:endParaRPr>
          </a:p>
          <a:p>
            <a:pPr lvl="1">
              <a:buFontTx/>
              <a:buChar char="•"/>
            </a:pPr>
            <a:endParaRPr lang="en-US" sz="1400" b="0" i="0" dirty="0" smtClean="0">
              <a:solidFill>
                <a:schemeClr val="bg1"/>
              </a:solidFill>
            </a:endParaRPr>
          </a:p>
          <a:p>
            <a:pPr lvl="1">
              <a:buFontTx/>
              <a:buChar char="•"/>
            </a:pPr>
            <a:endParaRPr lang="en-US" sz="1400" dirty="0" smtClean="0">
              <a:solidFill>
                <a:schemeClr val="bg1"/>
              </a:solidFill>
            </a:endParaRPr>
          </a:p>
          <a:p>
            <a:pPr lvl="1">
              <a:buFontTx/>
              <a:buChar char="•"/>
            </a:pPr>
            <a:r>
              <a:rPr lang="en-US" sz="1400" b="0" i="0" dirty="0" smtClean="0">
                <a:solidFill>
                  <a:schemeClr val="bg1"/>
                </a:solidFill>
              </a:rPr>
              <a:t>Regular </a:t>
            </a:r>
            <a:r>
              <a:rPr lang="en-US" sz="1400" b="0" i="0" dirty="0">
                <a:solidFill>
                  <a:schemeClr val="bg1"/>
                </a:solidFill>
              </a:rPr>
              <a:t>search engines vs. </a:t>
            </a:r>
            <a:r>
              <a:rPr lang="en-US" sz="1400" b="0" i="0" dirty="0" err="1">
                <a:solidFill>
                  <a:schemeClr val="bg1"/>
                </a:solidFill>
              </a:rPr>
              <a:t>Metasearch</a:t>
            </a:r>
            <a:r>
              <a:rPr lang="en-US" sz="1400" b="0" i="0" dirty="0">
                <a:solidFill>
                  <a:schemeClr val="bg1"/>
                </a:solidFill>
              </a:rPr>
              <a:t> engines</a:t>
            </a:r>
          </a:p>
          <a:p>
            <a:endParaRPr lang="en-US" sz="1400" b="0" i="0" dirty="0">
              <a:solidFill>
                <a:schemeClr val="bg1"/>
              </a:solidFill>
            </a:endParaRPr>
          </a:p>
          <a:p>
            <a:pPr lvl="1">
              <a:buFontTx/>
              <a:buChar char="•"/>
            </a:pPr>
            <a:r>
              <a:rPr lang="en-US" sz="1400" b="0" i="0" dirty="0">
                <a:solidFill>
                  <a:schemeClr val="bg1"/>
                </a:solidFill>
              </a:rPr>
              <a:t>Search engines that will categorize the information</a:t>
            </a:r>
          </a:p>
          <a:p>
            <a:endParaRPr lang="en-US" sz="1400" b="0" i="0" dirty="0">
              <a:solidFill>
                <a:schemeClr val="bg1"/>
              </a:solidFill>
            </a:endParaRPr>
          </a:p>
          <a:p>
            <a:pPr lvl="1">
              <a:buFontTx/>
              <a:buChar char="•"/>
            </a:pPr>
            <a:r>
              <a:rPr lang="en-US" sz="1400" b="0" i="0" dirty="0">
                <a:solidFill>
                  <a:schemeClr val="bg1"/>
                </a:solidFill>
              </a:rPr>
              <a:t>Search engines that will allow you to ask a question</a:t>
            </a:r>
          </a:p>
          <a:p>
            <a:pPr>
              <a:buFontTx/>
              <a:buChar char="•"/>
            </a:pPr>
            <a:endParaRPr lang="en-US" sz="1400" b="0" i="0" dirty="0">
              <a:solidFill>
                <a:schemeClr val="bg1"/>
              </a:solidFill>
            </a:endParaRPr>
          </a:p>
          <a:p>
            <a:endParaRPr lang="en-US" sz="1400" b="0" i="0" dirty="0">
              <a:solidFill>
                <a:schemeClr val="bg1"/>
              </a:solidFill>
            </a:endParaRPr>
          </a:p>
          <a:p>
            <a:endParaRPr lang="en-US" sz="1400" b="0" i="0" dirty="0">
              <a:solidFill>
                <a:schemeClr val="bg1"/>
              </a:solidFill>
            </a:endParaRPr>
          </a:p>
        </p:txBody>
      </p:sp>
      <p:sp>
        <p:nvSpPr>
          <p:cNvPr id="17416" name="AutoShape 8"/>
          <p:cNvSpPr>
            <a:spLocks noChangeArrowheads="1"/>
          </p:cNvSpPr>
          <p:nvPr/>
        </p:nvSpPr>
        <p:spPr bwMode="gray">
          <a:xfrm>
            <a:off x="1066800" y="1905000"/>
            <a:ext cx="2057400" cy="574675"/>
          </a:xfrm>
          <a:prstGeom prst="roundRect">
            <a:avLst>
              <a:gd name="adj" fmla="val 50000"/>
            </a:avLst>
          </a:prstGeom>
          <a:gradFill rotWithShape="1">
            <a:gsLst>
              <a:gs pos="0">
                <a:schemeClr val="accent1"/>
              </a:gs>
              <a:gs pos="100000">
                <a:schemeClr val="accent1">
                  <a:gamma/>
                  <a:shade val="46275"/>
                  <a:invGamma/>
                </a:schemeClr>
              </a:gs>
            </a:gsLst>
            <a:lin ang="0" scaled="1"/>
          </a:gradFill>
          <a:ln w="38100" algn="ctr">
            <a:solidFill>
              <a:srgbClr val="FFFFFF"/>
            </a:solidFill>
            <a:round/>
            <a:headEnd/>
            <a:tailEnd/>
          </a:ln>
          <a:effectLst>
            <a:outerShdw dist="63500" dir="3187806" algn="ctr" rotWithShape="0">
              <a:schemeClr val="bg2"/>
            </a:outerShdw>
          </a:effectLst>
        </p:spPr>
        <p:txBody>
          <a:bodyPr wrap="none" anchor="ctr"/>
          <a:lstStyle/>
          <a:p>
            <a:pPr algn="ctr" eaLnBrk="0" hangingPunct="0"/>
            <a:r>
              <a:rPr lang="en-US" sz="1800" i="0">
                <a:solidFill>
                  <a:schemeClr val="bg1"/>
                </a:solidFill>
              </a:rPr>
              <a:t>Search Engines</a:t>
            </a:r>
          </a:p>
        </p:txBody>
      </p:sp>
      <p:sp>
        <p:nvSpPr>
          <p:cNvPr id="17417" name="AutoShape 9"/>
          <p:cNvSpPr>
            <a:spLocks noChangeArrowheads="1"/>
          </p:cNvSpPr>
          <p:nvPr/>
        </p:nvSpPr>
        <p:spPr bwMode="gray">
          <a:xfrm>
            <a:off x="3386138" y="1905000"/>
            <a:ext cx="2057400" cy="574675"/>
          </a:xfrm>
          <a:prstGeom prst="roundRect">
            <a:avLst>
              <a:gd name="adj" fmla="val 50000"/>
            </a:avLst>
          </a:prstGeom>
          <a:gradFill rotWithShape="1">
            <a:gsLst>
              <a:gs pos="0">
                <a:schemeClr val="accent2"/>
              </a:gs>
              <a:gs pos="100000">
                <a:schemeClr val="accent2">
                  <a:gamma/>
                  <a:shade val="46275"/>
                  <a:invGamma/>
                </a:schemeClr>
              </a:gs>
            </a:gsLst>
            <a:lin ang="0" scaled="1"/>
          </a:gradFill>
          <a:ln w="38100" algn="ctr">
            <a:solidFill>
              <a:srgbClr val="FFFFFF"/>
            </a:solidFill>
            <a:round/>
            <a:headEnd/>
            <a:tailEnd/>
          </a:ln>
          <a:effectLst>
            <a:outerShdw dist="63500" dir="3187806" algn="ctr" rotWithShape="0">
              <a:schemeClr val="bg2"/>
            </a:outerShdw>
          </a:effectLst>
        </p:spPr>
        <p:txBody>
          <a:bodyPr wrap="none" anchor="ctr"/>
          <a:lstStyle/>
          <a:p>
            <a:pPr algn="ctr"/>
            <a:r>
              <a:rPr lang="en-US" sz="1800" i="0">
                <a:solidFill>
                  <a:schemeClr val="bg1"/>
                </a:solidFill>
              </a:rPr>
              <a:t>Internet</a:t>
            </a:r>
            <a:r>
              <a:rPr lang="en-US" sz="2000" i="0">
                <a:solidFill>
                  <a:schemeClr val="bg1"/>
                </a:solidFill>
              </a:rPr>
              <a:t> </a:t>
            </a:r>
            <a:r>
              <a:rPr lang="en-US" sz="1800" i="0">
                <a:solidFill>
                  <a:schemeClr val="bg1"/>
                </a:solidFill>
              </a:rPr>
              <a:t>Searching</a:t>
            </a:r>
          </a:p>
        </p:txBody>
      </p:sp>
      <p:sp>
        <p:nvSpPr>
          <p:cNvPr id="17418" name="AutoShape 10"/>
          <p:cNvSpPr>
            <a:spLocks noChangeArrowheads="1"/>
          </p:cNvSpPr>
          <p:nvPr/>
        </p:nvSpPr>
        <p:spPr bwMode="gray">
          <a:xfrm>
            <a:off x="5715000" y="1905000"/>
            <a:ext cx="2057400" cy="574675"/>
          </a:xfrm>
          <a:prstGeom prst="roundRect">
            <a:avLst>
              <a:gd name="adj" fmla="val 50000"/>
            </a:avLst>
          </a:prstGeom>
          <a:gradFill rotWithShape="1">
            <a:gsLst>
              <a:gs pos="0">
                <a:schemeClr val="hlink"/>
              </a:gs>
              <a:gs pos="100000">
                <a:schemeClr val="hlink">
                  <a:gamma/>
                  <a:shade val="46275"/>
                  <a:invGamma/>
                </a:schemeClr>
              </a:gs>
            </a:gsLst>
            <a:lin ang="0" scaled="1"/>
          </a:gradFill>
          <a:ln w="38100" algn="ctr">
            <a:solidFill>
              <a:srgbClr val="FFFFFF"/>
            </a:solidFill>
            <a:round/>
            <a:headEnd/>
            <a:tailEnd/>
          </a:ln>
          <a:effectLst>
            <a:outerShdw dist="63500" dir="3187806" algn="ctr" rotWithShape="0">
              <a:schemeClr val="bg2"/>
            </a:outerShdw>
          </a:effectLst>
        </p:spPr>
        <p:txBody>
          <a:bodyPr wrap="none" anchor="ctr"/>
          <a:lstStyle/>
          <a:p>
            <a:pPr algn="ctr"/>
            <a:r>
              <a:rPr lang="en-US" sz="1800" i="0">
                <a:solidFill>
                  <a:schemeClr val="bg1"/>
                </a:solidFill>
              </a:rPr>
              <a:t>Citing Sources</a:t>
            </a:r>
          </a:p>
        </p:txBody>
      </p:sp>
      <p:sp>
        <p:nvSpPr>
          <p:cNvPr id="17421" name="Text Box 13"/>
          <p:cNvSpPr txBox="1">
            <a:spLocks noChangeArrowheads="1"/>
          </p:cNvSpPr>
          <p:nvPr/>
        </p:nvSpPr>
        <p:spPr bwMode="auto">
          <a:xfrm>
            <a:off x="990600" y="6216650"/>
            <a:ext cx="6781800" cy="641350"/>
          </a:xfrm>
          <a:prstGeom prst="rect">
            <a:avLst/>
          </a:prstGeom>
          <a:noFill/>
          <a:ln w="9525">
            <a:noFill/>
            <a:miter lim="800000"/>
            <a:headEnd/>
            <a:tailEnd/>
          </a:ln>
          <a:effectLst/>
        </p:spPr>
        <p:txBody>
          <a:bodyPr>
            <a:spAutoFit/>
          </a:bodyPr>
          <a:lstStyle/>
          <a:p>
            <a:pPr>
              <a:spcBef>
                <a:spcPct val="50000"/>
              </a:spcBef>
            </a:pPr>
            <a:r>
              <a:rPr lang="en-US" sz="1800" dirty="0">
                <a:solidFill>
                  <a:srgbClr val="000000"/>
                </a:solidFill>
              </a:rPr>
              <a:t>Now you’re ready to start your own research project. Happy Internet searching!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1000" fill="hold"/>
                                        <p:tgtEl>
                                          <p:spTgt spid="17416"/>
                                        </p:tgtEl>
                                        <p:attrNameLst>
                                          <p:attrName>ppt_x</p:attrName>
                                        </p:attrNameLst>
                                      </p:cBhvr>
                                      <p:tavLst>
                                        <p:tav tm="0">
                                          <p:val>
                                            <p:strVal val="#ppt_x"/>
                                          </p:val>
                                        </p:tav>
                                        <p:tav tm="100000">
                                          <p:val>
                                            <p:strVal val="#ppt_x"/>
                                          </p:val>
                                        </p:tav>
                                      </p:tavLst>
                                    </p:anim>
                                    <p:anim calcmode="lin" valueType="num">
                                      <p:cBhvr additive="base">
                                        <p:cTn id="8" dur="10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5"/>
                                        </p:tgtEl>
                                        <p:attrNameLst>
                                          <p:attrName>style.visibility</p:attrName>
                                        </p:attrNameLst>
                                      </p:cBhvr>
                                      <p:to>
                                        <p:strVal val="visible"/>
                                      </p:to>
                                    </p:set>
                                    <p:anim calcmode="lin" valueType="num">
                                      <p:cBhvr additive="base">
                                        <p:cTn id="13" dur="1000" fill="hold"/>
                                        <p:tgtEl>
                                          <p:spTgt spid="17415"/>
                                        </p:tgtEl>
                                        <p:attrNameLst>
                                          <p:attrName>ppt_x</p:attrName>
                                        </p:attrNameLst>
                                      </p:cBhvr>
                                      <p:tavLst>
                                        <p:tav tm="0">
                                          <p:val>
                                            <p:strVal val="#ppt_x"/>
                                          </p:val>
                                        </p:tav>
                                        <p:tav tm="100000">
                                          <p:val>
                                            <p:strVal val="#ppt_x"/>
                                          </p:val>
                                        </p:tav>
                                      </p:tavLst>
                                    </p:anim>
                                    <p:anim calcmode="lin" valueType="num">
                                      <p:cBhvr additive="base">
                                        <p:cTn id="14" dur="10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1000" fill="hold"/>
                                        <p:tgtEl>
                                          <p:spTgt spid="17417"/>
                                        </p:tgtEl>
                                        <p:attrNameLst>
                                          <p:attrName>ppt_x</p:attrName>
                                        </p:attrNameLst>
                                      </p:cBhvr>
                                      <p:tavLst>
                                        <p:tav tm="0">
                                          <p:val>
                                            <p:strVal val="#ppt_x"/>
                                          </p:val>
                                        </p:tav>
                                        <p:tav tm="100000">
                                          <p:val>
                                            <p:strVal val="#ppt_x"/>
                                          </p:val>
                                        </p:tav>
                                      </p:tavLst>
                                    </p:anim>
                                    <p:anim calcmode="lin" valueType="num">
                                      <p:cBhvr additive="base">
                                        <p:cTn id="20" dur="10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4"/>
                                        </p:tgtEl>
                                        <p:attrNameLst>
                                          <p:attrName>style.visibility</p:attrName>
                                        </p:attrNameLst>
                                      </p:cBhvr>
                                      <p:to>
                                        <p:strVal val="visible"/>
                                      </p:to>
                                    </p:set>
                                    <p:anim calcmode="lin" valueType="num">
                                      <p:cBhvr additive="base">
                                        <p:cTn id="25" dur="1000" fill="hold"/>
                                        <p:tgtEl>
                                          <p:spTgt spid="17414"/>
                                        </p:tgtEl>
                                        <p:attrNameLst>
                                          <p:attrName>ppt_x</p:attrName>
                                        </p:attrNameLst>
                                      </p:cBhvr>
                                      <p:tavLst>
                                        <p:tav tm="0">
                                          <p:val>
                                            <p:strVal val="#ppt_x"/>
                                          </p:val>
                                        </p:tav>
                                        <p:tav tm="100000">
                                          <p:val>
                                            <p:strVal val="#ppt_x"/>
                                          </p:val>
                                        </p:tav>
                                      </p:tavLst>
                                    </p:anim>
                                    <p:anim calcmode="lin" valueType="num">
                                      <p:cBhvr additive="base">
                                        <p:cTn id="26" dur="10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additive="base">
                                        <p:cTn id="31" dur="1000" fill="hold"/>
                                        <p:tgtEl>
                                          <p:spTgt spid="17418"/>
                                        </p:tgtEl>
                                        <p:attrNameLst>
                                          <p:attrName>ppt_x</p:attrName>
                                        </p:attrNameLst>
                                      </p:cBhvr>
                                      <p:tavLst>
                                        <p:tav tm="0">
                                          <p:val>
                                            <p:strVal val="#ppt_x"/>
                                          </p:val>
                                        </p:tav>
                                        <p:tav tm="100000">
                                          <p:val>
                                            <p:strVal val="#ppt_x"/>
                                          </p:val>
                                        </p:tav>
                                      </p:tavLst>
                                    </p:anim>
                                    <p:anim calcmode="lin" valueType="num">
                                      <p:cBhvr additive="base">
                                        <p:cTn id="32" dur="1000" fill="hold"/>
                                        <p:tgtEl>
                                          <p:spTgt spid="174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3"/>
                                        </p:tgtEl>
                                        <p:attrNameLst>
                                          <p:attrName>style.visibility</p:attrName>
                                        </p:attrNameLst>
                                      </p:cBhvr>
                                      <p:to>
                                        <p:strVal val="visible"/>
                                      </p:to>
                                    </p:set>
                                    <p:anim calcmode="lin" valueType="num">
                                      <p:cBhvr additive="base">
                                        <p:cTn id="37" dur="1000" fill="hold"/>
                                        <p:tgtEl>
                                          <p:spTgt spid="17413"/>
                                        </p:tgtEl>
                                        <p:attrNameLst>
                                          <p:attrName>ppt_x</p:attrName>
                                        </p:attrNameLst>
                                      </p:cBhvr>
                                      <p:tavLst>
                                        <p:tav tm="0">
                                          <p:val>
                                            <p:strVal val="#ppt_x"/>
                                          </p:val>
                                        </p:tav>
                                        <p:tav tm="100000">
                                          <p:val>
                                            <p:strVal val="#ppt_x"/>
                                          </p:val>
                                        </p:tav>
                                      </p:tavLst>
                                    </p:anim>
                                    <p:anim calcmode="lin" valueType="num">
                                      <p:cBhvr additive="base">
                                        <p:cTn id="38" dur="10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21"/>
                                        </p:tgtEl>
                                        <p:attrNameLst>
                                          <p:attrName>style.visibility</p:attrName>
                                        </p:attrNameLst>
                                      </p:cBhvr>
                                      <p:to>
                                        <p:strVal val="visible"/>
                                      </p:to>
                                    </p:set>
                                    <p:anim calcmode="lin" valueType="num">
                                      <p:cBhvr additive="base">
                                        <p:cTn id="43" dur="1000" fill="hold"/>
                                        <p:tgtEl>
                                          <p:spTgt spid="17421"/>
                                        </p:tgtEl>
                                        <p:attrNameLst>
                                          <p:attrName>ppt_x</p:attrName>
                                        </p:attrNameLst>
                                      </p:cBhvr>
                                      <p:tavLst>
                                        <p:tav tm="0">
                                          <p:val>
                                            <p:strVal val="#ppt_x"/>
                                          </p:val>
                                        </p:tav>
                                        <p:tav tm="100000">
                                          <p:val>
                                            <p:strVal val="#ppt_x"/>
                                          </p:val>
                                        </p:tav>
                                      </p:tavLst>
                                    </p:anim>
                                    <p:anim calcmode="lin" valueType="num">
                                      <p:cBhvr additive="base">
                                        <p:cTn id="44" dur="1000" fill="hold"/>
                                        <p:tgtEl>
                                          <p:spTgt spid="174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4" grpId="0" animBg="1"/>
      <p:bldP spid="17415" grpId="0" animBg="1"/>
      <p:bldP spid="17416" grpId="0" animBg="1"/>
      <p:bldP spid="17417" grpId="0" animBg="1"/>
      <p:bldP spid="17418" grpId="0" animBg="1"/>
      <p:bldP spid="174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0" y="381000"/>
            <a:ext cx="6324600" cy="533400"/>
          </a:xfrm>
        </p:spPr>
        <p:txBody>
          <a:bodyPr>
            <a:normAutofit fontScale="90000"/>
          </a:bodyPr>
          <a:lstStyle/>
          <a:p>
            <a:pPr algn="ctr"/>
            <a:r>
              <a:rPr lang="en-US" sz="3600" dirty="0"/>
              <a:t>Wading Through the Web</a:t>
            </a:r>
          </a:p>
        </p:txBody>
      </p:sp>
      <p:sp>
        <p:nvSpPr>
          <p:cNvPr id="58379" name="Text Box 11"/>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58380" name="Text Box 12"/>
          <p:cNvSpPr txBox="1">
            <a:spLocks noChangeArrowheads="1"/>
          </p:cNvSpPr>
          <p:nvPr/>
        </p:nvSpPr>
        <p:spPr bwMode="auto">
          <a:xfrm>
            <a:off x="990600" y="1524000"/>
            <a:ext cx="6781800" cy="3031599"/>
          </a:xfrm>
          <a:prstGeom prst="rect">
            <a:avLst/>
          </a:prstGeom>
          <a:noFill/>
          <a:ln w="9525">
            <a:noFill/>
            <a:miter lim="800000"/>
            <a:headEnd/>
            <a:tailEnd/>
          </a:ln>
          <a:effectLst/>
        </p:spPr>
        <p:txBody>
          <a:bodyPr>
            <a:spAutoFit/>
          </a:bodyPr>
          <a:lstStyle/>
          <a:p>
            <a:pPr>
              <a:spcBef>
                <a:spcPct val="50000"/>
              </a:spcBef>
            </a:pPr>
            <a:r>
              <a:rPr lang="en-US" sz="2800" dirty="0">
                <a:solidFill>
                  <a:srgbClr val="000000"/>
                </a:solidFill>
              </a:rPr>
              <a:t>When might using the Internet be better than using a traditional text?</a:t>
            </a:r>
          </a:p>
          <a:p>
            <a:pPr>
              <a:spcBef>
                <a:spcPct val="50000"/>
              </a:spcBef>
              <a:buFontTx/>
              <a:buChar char="•"/>
            </a:pPr>
            <a:r>
              <a:rPr lang="en-US" i="0" dirty="0">
                <a:solidFill>
                  <a:srgbClr val="000000"/>
                </a:solidFill>
              </a:rPr>
              <a:t>Topics that are contemporary (modern topics) – The Internet has more up-to-date information on current events.</a:t>
            </a:r>
          </a:p>
          <a:p>
            <a:pPr>
              <a:spcBef>
                <a:spcPct val="50000"/>
              </a:spcBef>
              <a:buFontTx/>
              <a:buChar char="•"/>
            </a:pPr>
            <a:r>
              <a:rPr lang="en-US" i="0" dirty="0">
                <a:solidFill>
                  <a:srgbClr val="000000"/>
                </a:solidFill>
              </a:rPr>
              <a:t>Topics that are controversial – The Internet can give you a lot of different opinions on one topic. It can help you research a topic from different perspectives.</a:t>
            </a:r>
          </a:p>
          <a:p>
            <a:pPr>
              <a:spcBef>
                <a:spcPct val="50000"/>
              </a:spcBef>
            </a:pPr>
            <a:endParaRPr lang="en-US" dirty="0">
              <a:solidFill>
                <a:srgbClr val="000000"/>
              </a:solidFill>
            </a:endParaRPr>
          </a:p>
        </p:txBody>
      </p:sp>
      <p:pic>
        <p:nvPicPr>
          <p:cNvPr id="58383" name="Picture 15" descr="j0250214[1]"/>
          <p:cNvPicPr>
            <a:picLocks noChangeAspect="1" noChangeArrowheads="1"/>
          </p:cNvPicPr>
          <p:nvPr/>
        </p:nvPicPr>
        <p:blipFill>
          <a:blip r:embed="rId2" cstate="print"/>
          <a:srcRect/>
          <a:stretch>
            <a:fillRect/>
          </a:stretch>
        </p:blipFill>
        <p:spPr bwMode="auto">
          <a:xfrm>
            <a:off x="5029200" y="4267200"/>
            <a:ext cx="2819400" cy="2195513"/>
          </a:xfrm>
          <a:prstGeom prst="rect">
            <a:avLst/>
          </a:prstGeom>
          <a:noFill/>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80">
                                            <p:txEl>
                                              <p:pRg st="0" end="0"/>
                                            </p:txEl>
                                          </p:spTgt>
                                        </p:tgtEl>
                                        <p:attrNameLst>
                                          <p:attrName>style.visibility</p:attrName>
                                        </p:attrNameLst>
                                      </p:cBhvr>
                                      <p:to>
                                        <p:strVal val="visible"/>
                                      </p:to>
                                    </p:set>
                                    <p:animEffect transition="in" filter="fade">
                                      <p:cBhvr>
                                        <p:cTn id="7" dur="2000"/>
                                        <p:tgtEl>
                                          <p:spTgt spid="583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80">
                                            <p:txEl>
                                              <p:pRg st="1" end="1"/>
                                            </p:txEl>
                                          </p:spTgt>
                                        </p:tgtEl>
                                        <p:attrNameLst>
                                          <p:attrName>style.visibility</p:attrName>
                                        </p:attrNameLst>
                                      </p:cBhvr>
                                      <p:to>
                                        <p:strVal val="visible"/>
                                      </p:to>
                                    </p:set>
                                    <p:animEffect transition="in" filter="fade">
                                      <p:cBhvr>
                                        <p:cTn id="12" dur="2000"/>
                                        <p:tgtEl>
                                          <p:spTgt spid="583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80">
                                            <p:txEl>
                                              <p:pRg st="2" end="2"/>
                                            </p:txEl>
                                          </p:spTgt>
                                        </p:tgtEl>
                                        <p:attrNameLst>
                                          <p:attrName>style.visibility</p:attrName>
                                        </p:attrNameLst>
                                      </p:cBhvr>
                                      <p:to>
                                        <p:strVal val="visible"/>
                                      </p:to>
                                    </p:set>
                                    <p:animEffect transition="in" filter="fade">
                                      <p:cBhvr>
                                        <p:cTn id="17" dur="2000"/>
                                        <p:tgtEl>
                                          <p:spTgt spid="583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ctrTitle" idx="4294967295"/>
          </p:nvPr>
        </p:nvSpPr>
        <p:spPr bwMode="auto">
          <a:xfrm>
            <a:off x="1676400" y="3352800"/>
            <a:ext cx="6629400" cy="2667000"/>
          </a:xfrm>
          <a:prstGeom prst="rect">
            <a:avLst/>
          </a:prstGeom>
          <a:noFill/>
          <a:ln>
            <a:miter lim="800000"/>
            <a:headEnd/>
            <a:tailEnd/>
          </a:ln>
        </p:spPr>
        <p:txBody>
          <a:bodyPr/>
          <a:lstStyle/>
          <a:p>
            <a:pPr algn="ctr"/>
            <a:r>
              <a:rPr lang="en-US" dirty="0" smtClean="0"/>
              <a:t>Part </a:t>
            </a:r>
            <a:r>
              <a:rPr lang="en-US" dirty="0"/>
              <a:t>1: Different Types of Search </a:t>
            </a:r>
            <a:r>
              <a:rPr lang="en-US" dirty="0" smtClean="0"/>
              <a:t>Engines</a:t>
            </a:r>
            <a:endParaRPr lang="en-US" dirty="0"/>
          </a:p>
        </p:txBody>
      </p:sp>
    </p:spTree>
  </p:cSld>
  <p:clrMapOvr>
    <a:masterClrMapping/>
  </p:clrMapOvr>
  <p:transition spd="med">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sz="3600"/>
              <a:t>Wading Through the Web</a:t>
            </a:r>
          </a:p>
        </p:txBody>
      </p:sp>
      <p:sp>
        <p:nvSpPr>
          <p:cNvPr id="35843"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35853" name="Text Box 13"/>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35854" name="Text Box 14"/>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35856" name="Rectangle 16"/>
          <p:cNvSpPr>
            <a:spLocks noGrp="1" noChangeArrowheads="1"/>
          </p:cNvSpPr>
          <p:nvPr>
            <p:ph type="body" idx="1"/>
          </p:nvPr>
        </p:nvSpPr>
        <p:spPr>
          <a:xfrm>
            <a:off x="381000" y="1828800"/>
            <a:ext cx="8534400" cy="3810000"/>
          </a:xfrm>
          <a:noFill/>
          <a:ln/>
        </p:spPr>
        <p:txBody>
          <a:bodyPr/>
          <a:lstStyle/>
          <a:p>
            <a:pPr>
              <a:lnSpc>
                <a:spcPct val="80000"/>
              </a:lnSpc>
            </a:pPr>
            <a:r>
              <a:rPr lang="en-US" sz="1800"/>
              <a:t>A </a:t>
            </a:r>
            <a:r>
              <a:rPr lang="en-US" sz="1800" b="1" i="1" u="sng"/>
              <a:t>Search Engine</a:t>
            </a:r>
            <a:r>
              <a:rPr lang="en-US" sz="1800"/>
              <a:t> is a program that allows you to search the Internet for information. There are many search engines on the World Wide Web.</a:t>
            </a:r>
          </a:p>
          <a:p>
            <a:pPr>
              <a:lnSpc>
                <a:spcPct val="80000"/>
              </a:lnSpc>
              <a:buFont typeface="Wingdings" pitchFamily="2" charset="2"/>
              <a:buNone/>
            </a:pPr>
            <a:endParaRPr lang="en-US" sz="1800"/>
          </a:p>
          <a:p>
            <a:pPr>
              <a:lnSpc>
                <a:spcPct val="80000"/>
              </a:lnSpc>
            </a:pPr>
            <a:r>
              <a:rPr lang="en-US" sz="1800"/>
              <a:t>You might have heard of search engines like </a:t>
            </a:r>
            <a:r>
              <a:rPr lang="en-US" sz="1800" i="1"/>
              <a:t>Google, Yahoo!</a:t>
            </a:r>
            <a:r>
              <a:rPr lang="en-US" sz="1800"/>
              <a:t>, or </a:t>
            </a:r>
            <a:r>
              <a:rPr lang="en-US" sz="1800" i="1"/>
              <a:t>MSN</a:t>
            </a:r>
            <a:r>
              <a:rPr lang="en-US" sz="1800"/>
              <a:t>. These are the most popular search engines.</a:t>
            </a:r>
          </a:p>
          <a:p>
            <a:pPr>
              <a:lnSpc>
                <a:spcPct val="80000"/>
              </a:lnSpc>
              <a:buFont typeface="Wingdings" pitchFamily="2" charset="2"/>
              <a:buNone/>
            </a:pPr>
            <a:endParaRPr lang="en-US" sz="1800"/>
          </a:p>
          <a:p>
            <a:pPr>
              <a:lnSpc>
                <a:spcPct val="80000"/>
              </a:lnSpc>
            </a:pPr>
            <a:r>
              <a:rPr lang="en-US" sz="1800"/>
              <a:t>There are lots of other excellent search engines on the Internet that you may never have heard of!</a:t>
            </a:r>
          </a:p>
          <a:p>
            <a:pPr>
              <a:lnSpc>
                <a:spcPct val="80000"/>
              </a:lnSpc>
              <a:buFont typeface="Wingdings" pitchFamily="2" charset="2"/>
              <a:buNone/>
            </a:pPr>
            <a:endParaRPr lang="en-US" sz="1800"/>
          </a:p>
          <a:p>
            <a:pPr>
              <a:lnSpc>
                <a:spcPct val="80000"/>
              </a:lnSpc>
            </a:pPr>
            <a:r>
              <a:rPr lang="en-US" sz="1800"/>
              <a:t>Let’s look at the different types of search engines available on the Internet.</a:t>
            </a:r>
          </a:p>
          <a:p>
            <a:pPr>
              <a:lnSpc>
                <a:spcPct val="80000"/>
              </a:lnSpc>
            </a:pPr>
            <a:endParaRPr lang="en-US" sz="1800"/>
          </a:p>
          <a:p>
            <a:pPr>
              <a:lnSpc>
                <a:spcPct val="80000"/>
              </a:lnSpc>
              <a:buFont typeface="Wingdings" pitchFamily="2" charset="2"/>
              <a:buNone/>
            </a:pPr>
            <a:endParaRPr lang="en-US" sz="1800"/>
          </a:p>
          <a:p>
            <a:pPr>
              <a:lnSpc>
                <a:spcPct val="80000"/>
              </a:lnSpc>
              <a:buFont typeface="Wingdings" pitchFamily="2" charset="2"/>
              <a:buNone/>
            </a:pPr>
            <a:r>
              <a:rPr lang="en-US" sz="1800"/>
              <a:t>	</a:t>
            </a:r>
          </a:p>
        </p:txBody>
      </p:sp>
      <p:pic>
        <p:nvPicPr>
          <p:cNvPr id="35857" name="Picture 17" descr="j0205582"/>
          <p:cNvPicPr>
            <a:picLocks noChangeAspect="1" noChangeArrowheads="1"/>
          </p:cNvPicPr>
          <p:nvPr/>
        </p:nvPicPr>
        <p:blipFill>
          <a:blip r:embed="rId2" cstate="print"/>
          <a:srcRect/>
          <a:stretch>
            <a:fillRect/>
          </a:stretch>
        </p:blipFill>
        <p:spPr bwMode="auto">
          <a:xfrm>
            <a:off x="2971800" y="4419600"/>
            <a:ext cx="2743200" cy="2438400"/>
          </a:xfrm>
          <a:prstGeom prst="rect">
            <a:avLst/>
          </a:prstGeom>
          <a:noFill/>
        </p:spPr>
      </p:pic>
    </p:spTree>
  </p:cSld>
  <p:clrMapOvr>
    <a:masterClrMapping/>
  </p:clrMapOvr>
  <p:transition spd="med">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sz="3600"/>
              <a:t>Wading Through the Web</a:t>
            </a:r>
          </a:p>
        </p:txBody>
      </p:sp>
      <p:sp>
        <p:nvSpPr>
          <p:cNvPr id="36867" name="AutoShape 3"/>
          <p:cNvSpPr>
            <a:spLocks noChangeArrowheads="1"/>
          </p:cNvSpPr>
          <p:nvPr/>
        </p:nvSpPr>
        <p:spPr bwMode="gray">
          <a:xfrm>
            <a:off x="5638800" y="838200"/>
            <a:ext cx="32766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r>
              <a:rPr lang="en-US" sz="1400" b="0" i="0">
                <a:solidFill>
                  <a:schemeClr val="bg1"/>
                </a:solidFill>
              </a:rPr>
              <a:t> </a:t>
            </a:r>
            <a:r>
              <a:rPr lang="en-US" sz="1400" i="0">
                <a:solidFill>
                  <a:schemeClr val="bg1"/>
                </a:solidFill>
              </a:rPr>
              <a:t>Different Types of Search Engines</a:t>
            </a:r>
          </a:p>
        </p:txBody>
      </p:sp>
      <p:sp>
        <p:nvSpPr>
          <p:cNvPr id="36868" name="Text Box 4"/>
          <p:cNvSpPr txBox="1">
            <a:spLocks noChangeArrowheads="1"/>
          </p:cNvSpPr>
          <p:nvPr/>
        </p:nvSpPr>
        <p:spPr bwMode="auto">
          <a:xfrm>
            <a:off x="1447800" y="1295400"/>
            <a:ext cx="6096000" cy="366713"/>
          </a:xfrm>
          <a:prstGeom prst="rect">
            <a:avLst/>
          </a:prstGeom>
          <a:noFill/>
          <a:ln w="9525">
            <a:noFill/>
            <a:miter lim="800000"/>
            <a:headEnd/>
            <a:tailEnd/>
          </a:ln>
          <a:effectLst/>
        </p:spPr>
        <p:txBody>
          <a:bodyPr>
            <a:spAutoFit/>
          </a:bodyPr>
          <a:lstStyle/>
          <a:p>
            <a:pPr>
              <a:spcBef>
                <a:spcPct val="50000"/>
              </a:spcBef>
            </a:pPr>
            <a:endParaRPr lang="en-US" sz="1800" b="0" i="0"/>
          </a:p>
        </p:txBody>
      </p:sp>
      <p:sp>
        <p:nvSpPr>
          <p:cNvPr id="36869" name="Text Box 5"/>
          <p:cNvSpPr txBox="1">
            <a:spLocks noChangeArrowheads="1"/>
          </p:cNvSpPr>
          <p:nvPr/>
        </p:nvSpPr>
        <p:spPr bwMode="auto">
          <a:xfrm>
            <a:off x="990600" y="1524000"/>
            <a:ext cx="6781800" cy="366713"/>
          </a:xfrm>
          <a:prstGeom prst="rect">
            <a:avLst/>
          </a:prstGeom>
          <a:noFill/>
          <a:ln w="9525">
            <a:noFill/>
            <a:miter lim="800000"/>
            <a:headEnd/>
            <a:tailEnd/>
          </a:ln>
          <a:effectLst/>
        </p:spPr>
        <p:txBody>
          <a:bodyPr>
            <a:spAutoFit/>
          </a:bodyPr>
          <a:lstStyle/>
          <a:p>
            <a:pPr>
              <a:spcBef>
                <a:spcPct val="50000"/>
              </a:spcBef>
            </a:pPr>
            <a:endParaRPr lang="en-US" sz="1800">
              <a:solidFill>
                <a:srgbClr val="000000"/>
              </a:solidFill>
            </a:endParaRPr>
          </a:p>
        </p:txBody>
      </p:sp>
      <p:sp>
        <p:nvSpPr>
          <p:cNvPr id="36873" name="Rectangle 9"/>
          <p:cNvSpPr>
            <a:spLocks noGrp="1" noChangeArrowheads="1"/>
          </p:cNvSpPr>
          <p:nvPr>
            <p:ph type="body" idx="1"/>
          </p:nvPr>
        </p:nvSpPr>
        <p:spPr>
          <a:xfrm>
            <a:off x="228600" y="1752600"/>
            <a:ext cx="8763000" cy="4495800"/>
          </a:xfrm>
          <a:noFill/>
          <a:ln/>
        </p:spPr>
        <p:txBody>
          <a:bodyPr/>
          <a:lstStyle/>
          <a:p>
            <a:r>
              <a:rPr lang="en-US" sz="2800" b="1" dirty="0"/>
              <a:t>Regular</a:t>
            </a:r>
            <a:r>
              <a:rPr lang="en-US" sz="2800" dirty="0"/>
              <a:t> Search Engines vs. </a:t>
            </a:r>
            <a:r>
              <a:rPr lang="en-US" sz="2800" b="1" dirty="0" err="1"/>
              <a:t>Metasearch</a:t>
            </a:r>
            <a:r>
              <a:rPr lang="en-US" sz="2800" dirty="0"/>
              <a:t> Engines</a:t>
            </a:r>
          </a:p>
          <a:p>
            <a:pPr lvl="1"/>
            <a:r>
              <a:rPr lang="en-US" sz="2500" dirty="0"/>
              <a:t>A regular search engine, like Google or Yahoo!, searches the Internet based on a given search term.</a:t>
            </a:r>
          </a:p>
          <a:p>
            <a:pPr lvl="2"/>
            <a:r>
              <a:rPr lang="en-US" dirty="0"/>
              <a:t>For example, typing </a:t>
            </a:r>
            <a:r>
              <a:rPr lang="en-US" dirty="0" smtClean="0"/>
              <a:t>“How to Start a Restaurant” </a:t>
            </a:r>
            <a:r>
              <a:rPr lang="en-US" dirty="0"/>
              <a:t>into Google will give you </a:t>
            </a:r>
            <a:r>
              <a:rPr lang="en-US" dirty="0" smtClean="0"/>
              <a:t>59,700,000 “results” </a:t>
            </a:r>
            <a:r>
              <a:rPr lang="en-US" dirty="0"/>
              <a:t>or sites to visit for information.</a:t>
            </a:r>
          </a:p>
          <a:p>
            <a:pPr lvl="2"/>
            <a:r>
              <a:rPr lang="en-US" dirty="0"/>
              <a:t>Type the same term into Yahoo!, and you come up with </a:t>
            </a:r>
            <a:r>
              <a:rPr lang="en-US" dirty="0" smtClean="0"/>
              <a:t>2,660,000,000 results.</a:t>
            </a:r>
            <a:endParaRPr lang="en-US" dirty="0"/>
          </a:p>
          <a:p>
            <a:pPr lvl="1">
              <a:buFont typeface="Wingdings 2" pitchFamily="18" charset="2"/>
              <a:buNone/>
            </a:pPr>
            <a:endParaRPr lang="en-US"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3">
                                            <p:bg/>
                                          </p:spTgt>
                                        </p:tgtEl>
                                        <p:attrNameLst>
                                          <p:attrName>style.visibility</p:attrName>
                                        </p:attrNameLst>
                                      </p:cBhvr>
                                      <p:to>
                                        <p:strVal val="visible"/>
                                      </p:to>
                                    </p:set>
                                    <p:anim calcmode="lin" valueType="num">
                                      <p:cBhvr additive="base">
                                        <p:cTn id="7" dur="500" fill="hold"/>
                                        <p:tgtEl>
                                          <p:spTgt spid="3687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687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73">
                                            <p:txEl>
                                              <p:pRg st="0" end="0"/>
                                            </p:txEl>
                                          </p:spTgt>
                                        </p:tgtEl>
                                        <p:attrNameLst>
                                          <p:attrName>style.visibility</p:attrName>
                                        </p:attrNameLst>
                                      </p:cBhvr>
                                      <p:to>
                                        <p:strVal val="visible"/>
                                      </p:to>
                                    </p:set>
                                    <p:anim calcmode="lin" valueType="num">
                                      <p:cBhvr additive="base">
                                        <p:cTn id="13" dur="500" fill="hold"/>
                                        <p:tgtEl>
                                          <p:spTgt spid="3687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7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6873">
                                            <p:txEl>
                                              <p:pRg st="1" end="1"/>
                                            </p:txEl>
                                          </p:spTgt>
                                        </p:tgtEl>
                                        <p:attrNameLst>
                                          <p:attrName>style.visibility</p:attrName>
                                        </p:attrNameLst>
                                      </p:cBhvr>
                                      <p:to>
                                        <p:strVal val="visible"/>
                                      </p:to>
                                    </p:set>
                                    <p:anim calcmode="lin" valueType="num">
                                      <p:cBhvr additive="base">
                                        <p:cTn id="17" dur="500" fill="hold"/>
                                        <p:tgtEl>
                                          <p:spTgt spid="3687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7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873">
                                            <p:txEl>
                                              <p:pRg st="2" end="2"/>
                                            </p:txEl>
                                          </p:spTgt>
                                        </p:tgtEl>
                                        <p:attrNameLst>
                                          <p:attrName>style.visibility</p:attrName>
                                        </p:attrNameLst>
                                      </p:cBhvr>
                                      <p:to>
                                        <p:strVal val="visible"/>
                                      </p:to>
                                    </p:set>
                                    <p:anim calcmode="lin" valueType="num">
                                      <p:cBhvr additive="base">
                                        <p:cTn id="21" dur="500" fill="hold"/>
                                        <p:tgtEl>
                                          <p:spTgt spid="3687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687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6873">
                                            <p:txEl>
                                              <p:pRg st="3" end="3"/>
                                            </p:txEl>
                                          </p:spTgt>
                                        </p:tgtEl>
                                        <p:attrNameLst>
                                          <p:attrName>style.visibility</p:attrName>
                                        </p:attrNameLst>
                                      </p:cBhvr>
                                      <p:to>
                                        <p:strVal val="visible"/>
                                      </p:to>
                                    </p:set>
                                    <p:anim calcmode="lin" valueType="num">
                                      <p:cBhvr additive="base">
                                        <p:cTn id="25" dur="500" fill="hold"/>
                                        <p:tgtEl>
                                          <p:spTgt spid="368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7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811655" y="4679157"/>
            <a:ext cx="5697855" cy="401478"/>
          </a:xfrm>
          <a:prstGeom prst="rect">
            <a:avLst/>
          </a:prstGeom>
          <a:noFill/>
          <a:ln w="19050">
            <a:solidFill>
              <a:srgbClr val="666666"/>
            </a:solidFill>
            <a:miter lim="800000"/>
            <a:headEnd/>
            <a:tailEnd/>
          </a:ln>
          <a:effectLst/>
        </p:spPr>
        <p:txBody>
          <a:bodyPr lIns="82296" tIns="41148" rIns="82296" bIns="41148"/>
          <a:lstStyle/>
          <a:p>
            <a:endParaRPr lang="en-US"/>
          </a:p>
        </p:txBody>
      </p:sp>
      <p:pic>
        <p:nvPicPr>
          <p:cNvPr id="2053" name="Picture 5"/>
          <p:cNvPicPr>
            <a:picLocks noChangeAspect="1" noChangeArrowheads="1"/>
          </p:cNvPicPr>
          <p:nvPr/>
        </p:nvPicPr>
        <p:blipFill>
          <a:blip r:embed="rId2" cstate="print"/>
          <a:srcRect/>
          <a:stretch>
            <a:fillRect/>
          </a:stretch>
        </p:blipFill>
        <p:spPr bwMode="auto">
          <a:xfrm>
            <a:off x="2414588" y="2447449"/>
            <a:ext cx="3010377" cy="2994660"/>
          </a:xfrm>
          <a:prstGeom prst="rect">
            <a:avLst/>
          </a:prstGeom>
          <a:noFill/>
        </p:spPr>
      </p:pic>
      <p:sp>
        <p:nvSpPr>
          <p:cNvPr id="2054" name="Rectangle 6"/>
          <p:cNvSpPr>
            <a:spLocks noChangeArrowheads="1"/>
          </p:cNvSpPr>
          <p:nvPr/>
        </p:nvSpPr>
        <p:spPr bwMode="auto">
          <a:xfrm>
            <a:off x="3469005" y="5093494"/>
            <a:ext cx="2510314" cy="434340"/>
          </a:xfrm>
          <a:prstGeom prst="rect">
            <a:avLst/>
          </a:prstGeom>
          <a:solidFill>
            <a:srgbClr val="FFFFFF"/>
          </a:solidFill>
          <a:ln w="9525">
            <a:noFill/>
            <a:miter lim="800000"/>
            <a:headEnd/>
            <a:tailEnd/>
          </a:ln>
          <a:effectLst/>
        </p:spPr>
        <p:txBody>
          <a:bodyPr lIns="82296" tIns="41148" rIns="82296" bIns="41148"/>
          <a:lstStyle/>
          <a:p>
            <a:endParaRPr lang="en-US"/>
          </a:p>
        </p:txBody>
      </p:sp>
      <p:sp>
        <p:nvSpPr>
          <p:cNvPr id="2055" name="Rectangle 7"/>
          <p:cNvSpPr>
            <a:spLocks noChangeArrowheads="1"/>
          </p:cNvSpPr>
          <p:nvPr/>
        </p:nvSpPr>
        <p:spPr bwMode="auto">
          <a:xfrm>
            <a:off x="1855947" y="5054918"/>
            <a:ext cx="5624988" cy="34290"/>
          </a:xfrm>
          <a:prstGeom prst="rect">
            <a:avLst/>
          </a:prstGeom>
          <a:noFill/>
          <a:ln w="19050">
            <a:solidFill>
              <a:srgbClr val="274E13"/>
            </a:solidFill>
            <a:miter lim="800000"/>
            <a:headEnd/>
            <a:tailEnd/>
          </a:ln>
          <a:effectLst/>
        </p:spPr>
        <p:txBody>
          <a:bodyPr lIns="82296" tIns="41148" rIns="82296" bIns="41148"/>
          <a:lstStyle/>
          <a:p>
            <a:endParaRPr lang="en-US"/>
          </a:p>
        </p:txBody>
      </p:sp>
      <p:sp>
        <p:nvSpPr>
          <p:cNvPr id="2056" name="Text Box 8"/>
          <p:cNvSpPr txBox="1">
            <a:spLocks noChangeArrowheads="1"/>
          </p:cNvSpPr>
          <p:nvPr/>
        </p:nvSpPr>
        <p:spPr bwMode="auto">
          <a:xfrm>
            <a:off x="5106353" y="3451860"/>
            <a:ext cx="2338864" cy="1140312"/>
          </a:xfrm>
          <a:prstGeom prst="rect">
            <a:avLst/>
          </a:prstGeom>
          <a:noFill/>
          <a:ln w="9525">
            <a:noFill/>
            <a:miter lim="800000"/>
            <a:headEnd/>
            <a:tailEnd/>
          </a:ln>
          <a:effectLst/>
        </p:spPr>
        <p:txBody>
          <a:bodyPr lIns="0" tIns="0" rIns="0" bIns="0">
            <a:spAutoFit/>
          </a:bodyPr>
          <a:lstStyle/>
          <a:p>
            <a:pPr>
              <a:lnSpc>
                <a:spcPct val="95000"/>
              </a:lnSpc>
            </a:pPr>
            <a:r>
              <a:rPr lang="en-US" sz="3900" dirty="0">
                <a:solidFill>
                  <a:srgbClr val="000000"/>
                </a:solidFill>
                <a:latin typeface="Arial" pitchFamily="34" charset="0"/>
              </a:rPr>
              <a:t>Keyword Searching</a:t>
            </a:r>
          </a:p>
        </p:txBody>
      </p:sp>
      <p:sp>
        <p:nvSpPr>
          <p:cNvPr id="2057" name="Rectangle 9"/>
          <p:cNvSpPr>
            <a:spLocks noChangeArrowheads="1"/>
          </p:cNvSpPr>
          <p:nvPr/>
        </p:nvSpPr>
        <p:spPr bwMode="auto">
          <a:xfrm>
            <a:off x="457200" y="0"/>
            <a:ext cx="8355330" cy="1101566"/>
          </a:xfrm>
          <a:prstGeom prst="rect">
            <a:avLst/>
          </a:prstGeom>
          <a:solidFill>
            <a:schemeClr val="accent5">
              <a:lumMod val="40000"/>
              <a:lumOff val="60000"/>
            </a:schemeClr>
          </a:solidFill>
          <a:ln w="19050">
            <a:solidFill>
              <a:srgbClr val="38761D"/>
            </a:solidFill>
            <a:miter lim="800000"/>
            <a:headEnd/>
            <a:tailEnd/>
          </a:ln>
          <a:effectLst/>
        </p:spPr>
        <p:txBody>
          <a:bodyPr lIns="82296" tIns="41148" rIns="82296" bIns="41148"/>
          <a:lstStyle/>
          <a:p>
            <a:endParaRPr lang="en-US"/>
          </a:p>
        </p:txBody>
      </p:sp>
      <p:sp>
        <p:nvSpPr>
          <p:cNvPr id="2058" name="Rectangle 10"/>
          <p:cNvSpPr>
            <a:spLocks noChangeArrowheads="1"/>
          </p:cNvSpPr>
          <p:nvPr/>
        </p:nvSpPr>
        <p:spPr bwMode="auto">
          <a:xfrm>
            <a:off x="3657600" y="1676400"/>
            <a:ext cx="5173503" cy="710089"/>
          </a:xfrm>
          <a:prstGeom prst="rect">
            <a:avLst/>
          </a:prstGeom>
          <a:solidFill>
            <a:srgbClr val="387C44"/>
          </a:solidFill>
          <a:ln w="9525">
            <a:solidFill>
              <a:srgbClr val="000000"/>
            </a:solidFill>
            <a:miter lim="800000"/>
            <a:headEnd/>
            <a:tailEnd/>
          </a:ln>
          <a:effectLst/>
        </p:spPr>
        <p:txBody>
          <a:bodyPr lIns="82296" tIns="41148" rIns="82296" bIns="41148"/>
          <a:lstStyle/>
          <a:p>
            <a:endParaRPr lang="en-US"/>
          </a:p>
        </p:txBody>
      </p:sp>
      <p:sp>
        <p:nvSpPr>
          <p:cNvPr id="2059" name="Text Box 11"/>
          <p:cNvSpPr txBox="1">
            <a:spLocks noChangeArrowheads="1"/>
          </p:cNvSpPr>
          <p:nvPr/>
        </p:nvSpPr>
        <p:spPr bwMode="auto">
          <a:xfrm>
            <a:off x="1648778" y="365760"/>
            <a:ext cx="6926580" cy="701731"/>
          </a:xfrm>
          <a:prstGeom prst="rect">
            <a:avLst/>
          </a:prstGeom>
          <a:noFill/>
          <a:ln w="9525">
            <a:noFill/>
            <a:miter lim="800000"/>
            <a:headEnd/>
            <a:tailEnd/>
          </a:ln>
          <a:effectLst/>
        </p:spPr>
        <p:txBody>
          <a:bodyPr lIns="0" tIns="0" rIns="0" bIns="0">
            <a:spAutoFit/>
          </a:bodyPr>
          <a:lstStyle/>
          <a:p>
            <a:pPr>
              <a:lnSpc>
                <a:spcPct val="95000"/>
              </a:lnSpc>
            </a:pPr>
            <a:r>
              <a:rPr lang="en-US" sz="4800" i="1" dirty="0">
                <a:solidFill>
                  <a:srgbClr val="274E13"/>
                </a:solidFill>
                <a:latin typeface="Arial" pitchFamily="34" charset="0"/>
              </a:rPr>
              <a:t>Searching with Google</a:t>
            </a:r>
            <a:r>
              <a:rPr lang="en-US" sz="4800" i="1" dirty="0">
                <a:solidFill>
                  <a:srgbClr val="444444"/>
                </a:solidFill>
                <a:latin typeface="Arial" pitchFamily="34" charset="0"/>
              </a:rPr>
              <a:t> </a:t>
            </a:r>
          </a:p>
        </p:txBody>
      </p:sp>
      <p:pic>
        <p:nvPicPr>
          <p:cNvPr id="2060" name="Picture 12"/>
          <p:cNvPicPr>
            <a:picLocks noChangeAspect="1" noChangeArrowheads="1"/>
          </p:cNvPicPr>
          <p:nvPr/>
        </p:nvPicPr>
        <p:blipFill>
          <a:blip r:embed="rId3" cstate="print"/>
          <a:srcRect/>
          <a:stretch>
            <a:fillRect/>
          </a:stretch>
        </p:blipFill>
        <p:spPr bwMode="auto">
          <a:xfrm>
            <a:off x="5029200" y="1828800"/>
            <a:ext cx="3677603" cy="385763"/>
          </a:xfrm>
          <a:prstGeom prst="rect">
            <a:avLst/>
          </a:prstGeom>
          <a:noFill/>
        </p:spPr>
      </p:pic>
      <p:sp>
        <p:nvSpPr>
          <p:cNvPr id="2049" name="Rectangle 1"/>
          <p:cNvSpPr>
            <a:spLocks noGrp="1" noChangeArrowheads="1"/>
          </p:cNvSpPr>
          <p:nvPr>
            <p:ph type="title"/>
          </p:nvPr>
        </p:nvSpPr>
        <p:spPr>
          <a:xfrm>
            <a:off x="609600" y="0"/>
            <a:ext cx="8153400" cy="121920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2061" name="Text Box 13"/>
          <p:cNvSpPr txBox="1">
            <a:spLocks noChangeArrowheads="1"/>
          </p:cNvSpPr>
          <p:nvPr/>
        </p:nvSpPr>
        <p:spPr bwMode="auto">
          <a:xfrm>
            <a:off x="3886200" y="1828800"/>
            <a:ext cx="1031558"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sp>
        <p:nvSpPr>
          <p:cNvPr id="2062" name="Rectangle 14"/>
          <p:cNvSpPr>
            <a:spLocks noChangeArrowheads="1"/>
          </p:cNvSpPr>
          <p:nvPr/>
        </p:nvSpPr>
        <p:spPr bwMode="auto">
          <a:xfrm>
            <a:off x="677228" y="635794"/>
            <a:ext cx="898684" cy="168593"/>
          </a:xfrm>
          <a:prstGeom prst="rect">
            <a:avLst/>
          </a:prstGeom>
          <a:solidFill>
            <a:srgbClr val="FFFFFF"/>
          </a:solidFill>
          <a:ln w="9525">
            <a:solidFill>
              <a:srgbClr val="000000"/>
            </a:solidFill>
            <a:miter lim="800000"/>
            <a:headEnd/>
            <a:tailEnd/>
          </a:ln>
          <a:effectLst/>
        </p:spPr>
        <p:txBody>
          <a:bodyPr lIns="82296" tIns="41148" rIns="82296" bIns="41148"/>
          <a:lstStyle/>
          <a:p>
            <a:endParaRPr lang="en-US"/>
          </a:p>
        </p:txBody>
      </p:sp>
      <p:pic>
        <p:nvPicPr>
          <p:cNvPr id="2063" name="Picture 15"/>
          <p:cNvPicPr>
            <a:picLocks noChangeAspect="1" noChangeArrowheads="1"/>
          </p:cNvPicPr>
          <p:nvPr/>
        </p:nvPicPr>
        <p:blipFill>
          <a:blip r:embed="rId4" cstate="print"/>
          <a:srcRect/>
          <a:stretch>
            <a:fillRect/>
          </a:stretch>
        </p:blipFill>
        <p:spPr bwMode="auto">
          <a:xfrm>
            <a:off x="890112" y="585788"/>
            <a:ext cx="541496" cy="552927"/>
          </a:xfrm>
          <a:prstGeom prst="rect">
            <a:avLst/>
          </a:prstGeom>
          <a:noFill/>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5562600" y="381000"/>
            <a:ext cx="3124677"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How Search Works?</a:t>
            </a:r>
          </a:p>
        </p:txBody>
      </p:sp>
      <p:sp>
        <p:nvSpPr>
          <p:cNvPr id="3077" name="Rectangle 5"/>
          <p:cNvSpPr>
            <a:spLocks noChangeArrowheads="1"/>
          </p:cNvSpPr>
          <p:nvPr/>
        </p:nvSpPr>
        <p:spPr bwMode="auto">
          <a:xfrm>
            <a:off x="152400" y="228600"/>
            <a:ext cx="5173503" cy="710089"/>
          </a:xfrm>
          <a:prstGeom prst="rect">
            <a:avLst/>
          </a:prstGeom>
          <a:solidFill>
            <a:schemeClr val="accent1">
              <a:lumMod val="50000"/>
            </a:schemeClr>
          </a:solidFill>
          <a:ln w="9525">
            <a:solidFill>
              <a:srgbClr val="000000"/>
            </a:solidFill>
            <a:miter lim="800000"/>
            <a:headEnd/>
            <a:tailEnd/>
          </a:ln>
          <a:effectLst/>
        </p:spPr>
        <p:txBody>
          <a:bodyPr lIns="82296" tIns="41148" rIns="82296" bIns="41148"/>
          <a:lstStyle/>
          <a:p>
            <a:endParaRPr lang="en-US"/>
          </a:p>
        </p:txBody>
      </p:sp>
      <p:pic>
        <p:nvPicPr>
          <p:cNvPr id="3078" name="Picture 6"/>
          <p:cNvPicPr>
            <a:picLocks noChangeAspect="1" noChangeArrowheads="1"/>
          </p:cNvPicPr>
          <p:nvPr/>
        </p:nvPicPr>
        <p:blipFill>
          <a:blip r:embed="rId2" cstate="print"/>
          <a:srcRect/>
          <a:stretch>
            <a:fillRect/>
          </a:stretch>
        </p:blipFill>
        <p:spPr bwMode="auto">
          <a:xfrm>
            <a:off x="1505903" y="370047"/>
            <a:ext cx="3677603" cy="385763"/>
          </a:xfrm>
          <a:prstGeom prst="rect">
            <a:avLst/>
          </a:prstGeom>
          <a:noFill/>
        </p:spPr>
      </p:pic>
      <p:sp>
        <p:nvSpPr>
          <p:cNvPr id="3073" name="Rectangle 1"/>
          <p:cNvSpPr>
            <a:spLocks noGrp="1" noChangeArrowheads="1"/>
          </p:cNvSpPr>
          <p:nvPr>
            <p:ph type="title"/>
          </p:nvPr>
        </p:nvSpPr>
        <p:spPr>
          <a:xfrm>
            <a:off x="2057400" y="381000"/>
            <a:ext cx="8153400" cy="990600"/>
          </a:xfrm>
        </p:spPr>
        <p:txBody>
          <a:bodyPr lIns="0" tIns="0" rIns="0" bIns="0" anchor="t">
            <a:normAutofit/>
          </a:bodyPr>
          <a:lstStyle/>
          <a:p>
            <a:pPr algn="l">
              <a:lnSpc>
                <a:spcPct val="95000"/>
              </a:lnSpc>
            </a:pPr>
            <a:r>
              <a:rPr lang="en-US" sz="2400" dirty="0">
                <a:solidFill>
                  <a:srgbClr val="38761D"/>
                </a:solidFill>
                <a:latin typeface="Arial" pitchFamily="34" charset="0"/>
              </a:rPr>
              <a:t>Search Techniques</a:t>
            </a:r>
          </a:p>
        </p:txBody>
      </p:sp>
      <p:sp>
        <p:nvSpPr>
          <p:cNvPr id="3079" name="Text Box 7"/>
          <p:cNvSpPr txBox="1">
            <a:spLocks noChangeArrowheads="1"/>
          </p:cNvSpPr>
          <p:nvPr/>
        </p:nvSpPr>
        <p:spPr bwMode="auto">
          <a:xfrm>
            <a:off x="391478" y="354330"/>
            <a:ext cx="1031558" cy="350865"/>
          </a:xfrm>
          <a:prstGeom prst="rect">
            <a:avLst/>
          </a:prstGeom>
          <a:noFill/>
          <a:ln w="9525">
            <a:noFill/>
            <a:miter lim="800000"/>
            <a:headEnd/>
            <a:tailEnd/>
          </a:ln>
          <a:effectLst/>
        </p:spPr>
        <p:txBody>
          <a:bodyPr lIns="0" tIns="0" rIns="0" bIns="0">
            <a:spAutoFit/>
          </a:bodyPr>
          <a:lstStyle/>
          <a:p>
            <a:pPr>
              <a:lnSpc>
                <a:spcPct val="95000"/>
              </a:lnSpc>
            </a:pPr>
            <a:r>
              <a:rPr lang="en-US" sz="2400" dirty="0">
                <a:solidFill>
                  <a:srgbClr val="FFFFFF"/>
                </a:solidFill>
                <a:latin typeface="Arial" pitchFamily="34" charset="0"/>
              </a:rPr>
              <a:t>Topic:</a:t>
            </a:r>
          </a:p>
        </p:txBody>
      </p:sp>
      <p:pic>
        <p:nvPicPr>
          <p:cNvPr id="3080" name="Picture 8">
            <a:hlinkClick r:id="rId3" action="ppaction://hlinkfile"/>
          </p:cNvPr>
          <p:cNvPicPr>
            <a:picLocks noChangeAspect="1" noChangeArrowheads="1"/>
          </p:cNvPicPr>
          <p:nvPr/>
        </p:nvPicPr>
        <p:blipFill>
          <a:blip r:embed="rId4" cstate="print"/>
          <a:srcRect/>
          <a:stretch>
            <a:fillRect/>
          </a:stretch>
        </p:blipFill>
        <p:spPr bwMode="auto">
          <a:xfrm>
            <a:off x="1554480" y="1463040"/>
            <a:ext cx="6235065" cy="4676299"/>
          </a:xfrm>
          <a:prstGeom prst="rect">
            <a:avLst/>
          </a:prstGeom>
          <a:noFill/>
        </p:spPr>
      </p:pic>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1635</TotalTime>
  <Words>2101</Words>
  <Application>Microsoft Office PowerPoint</Application>
  <PresentationFormat>On-screen Show (4:3)</PresentationFormat>
  <Paragraphs>314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Project Work and the CPSC Library</vt:lpstr>
      <vt:lpstr>Where do we get information from?</vt:lpstr>
      <vt:lpstr>Wading Through the Web</vt:lpstr>
      <vt:lpstr>Wading Through the Web</vt:lpstr>
      <vt:lpstr>Part 1: Different Types of Search Engines</vt:lpstr>
      <vt:lpstr>Wading Through the Web</vt:lpstr>
      <vt:lpstr>Wading Through the Web</vt:lpstr>
      <vt:lpstr>Search Techniques</vt:lpstr>
      <vt:lpstr>Search Techniques</vt:lpstr>
      <vt:lpstr>Search Techniques</vt:lpstr>
      <vt:lpstr>Search Techniques</vt:lpstr>
      <vt:lpstr>Search Techniques</vt:lpstr>
      <vt:lpstr>Search Techniques</vt:lpstr>
      <vt:lpstr>Search Techniques</vt:lpstr>
      <vt:lpstr>Wading Through the Web</vt:lpstr>
      <vt:lpstr>Wading Through the Web</vt:lpstr>
      <vt:lpstr>Wading Through the Web</vt:lpstr>
      <vt:lpstr>Wading Through the Web</vt:lpstr>
      <vt:lpstr>Wading Through the Web</vt:lpstr>
      <vt:lpstr>Wading Through the Web</vt:lpstr>
      <vt:lpstr>Session 2: How to Search on the Internet</vt:lpstr>
      <vt:lpstr>Wading Through the Web</vt:lpstr>
      <vt:lpstr>Wading Through the Web</vt:lpstr>
      <vt:lpstr>Wading Through the Web</vt:lpstr>
      <vt:lpstr>Wading Through the Web</vt:lpstr>
      <vt:lpstr>Part 3: How to Cite Internet Sources</vt:lpstr>
      <vt:lpstr>Wading Through the Web</vt:lpstr>
      <vt:lpstr>Wading Through the Web</vt:lpstr>
      <vt:lpstr>Wading Through the Web</vt:lpstr>
      <vt:lpstr>Review</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Work and the CPSC Library</dc:title>
  <dc:creator>heather</dc:creator>
  <cp:lastModifiedBy>heather</cp:lastModifiedBy>
  <cp:revision>5</cp:revision>
  <dcterms:created xsi:type="dcterms:W3CDTF">2011-10-20T13:08:10Z</dcterms:created>
  <dcterms:modified xsi:type="dcterms:W3CDTF">2011-10-26T15:31:26Z</dcterms:modified>
</cp:coreProperties>
</file>